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ags/tag3.xml" ContentType="application/vnd.openxmlformats-officedocument.presentationml.tag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1" r:id="rId5"/>
    <p:sldId id="280" r:id="rId6"/>
    <p:sldId id="275" r:id="rId7"/>
    <p:sldId id="273" r:id="rId8"/>
    <p:sldId id="272" r:id="rId9"/>
    <p:sldId id="281" r:id="rId10"/>
    <p:sldId id="278" r:id="rId11"/>
    <p:sldId id="284" r:id="rId12"/>
    <p:sldId id="294" r:id="rId13"/>
    <p:sldId id="285" r:id="rId14"/>
    <p:sldId id="295" r:id="rId15"/>
    <p:sldId id="286" r:id="rId16"/>
    <p:sldId id="287" r:id="rId17"/>
    <p:sldId id="288" r:id="rId18"/>
    <p:sldId id="289" r:id="rId19"/>
    <p:sldId id="290" r:id="rId20"/>
    <p:sldId id="291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7F8FA9"/>
    <a:srgbClr val="4A66AC"/>
    <a:srgbClr val="482C03"/>
    <a:srgbClr val="96681B"/>
    <a:srgbClr val="735410"/>
    <a:srgbClr val="78697B"/>
    <a:srgbClr val="9393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4" d="100"/>
          <a:sy n="84" d="100"/>
        </p:scale>
        <p:origin x="70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Heimann%20Csal&#225;di%20Birtok%20eredm&#233;nykimutat&#225;s%20%20%20m&#233;rleg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Heimann%20Csal&#225;di%20Birtok%20eredm&#233;nykimutat&#225;s%20%20%20m&#233;rleg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Heimann%20Csal&#225;di%20Birtok%20eredm&#233;nykimutat&#225;s%20%20%20m&#233;rleg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szamola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&#220;vegez&#233;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szamola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Optimaliz&#225;lt%20portfolio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Optimaliz&#225;lt%20portfolio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&#220;vegez&#233;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Optimaliz&#225;lt%20portfolio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szamola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Esetversenyz&#233;s\Sablonok\excel\Gantt_diagram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ndris\Egyetem\JPKSZ\Kurzusok\2016-2017%201.%20f&#233;l&#233;v\Esettanulm&#225;nyok%20megold&#225;sa%20versenyre%20felk&#233;sz&#237;t&#337;%20c&#233;llal\Beadando\Heimann%20Csal&#225;di%20Birtok%20eredm&#233;nykimutat&#225;s%20%20%20m&#233;rleg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Saját tőke</c:v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cat>
            <c:numRef>
              <c:f>Mérleg!$B$2:$G$2</c:f>
              <c:numCache>
                <c:formatCode>0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Mérleg!$I$25:$N$25</c:f>
              <c:numCache>
                <c:formatCode>#,##0</c:formatCode>
                <c:ptCount val="6"/>
                <c:pt idx="0">
                  <c:v>56881</c:v>
                </c:pt>
                <c:pt idx="1">
                  <c:v>70464</c:v>
                </c:pt>
                <c:pt idx="2">
                  <c:v>89076</c:v>
                </c:pt>
                <c:pt idx="3">
                  <c:v>123337</c:v>
                </c:pt>
                <c:pt idx="4">
                  <c:v>141810</c:v>
                </c:pt>
                <c:pt idx="5">
                  <c:v>163802</c:v>
                </c:pt>
              </c:numCache>
            </c:numRef>
          </c:val>
        </c:ser>
        <c:ser>
          <c:idx val="1"/>
          <c:order val="1"/>
          <c:tx>
            <c:v>Adósságállomány</c:v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numRef>
              <c:f>Mérleg!$B$2:$G$2</c:f>
              <c:numCache>
                <c:formatCode>0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Mérleg!$I$26:$N$26</c:f>
              <c:numCache>
                <c:formatCode>#,##0</c:formatCode>
                <c:ptCount val="6"/>
                <c:pt idx="0">
                  <c:v>160527</c:v>
                </c:pt>
                <c:pt idx="1">
                  <c:v>154451</c:v>
                </c:pt>
                <c:pt idx="2">
                  <c:v>157779</c:v>
                </c:pt>
                <c:pt idx="3">
                  <c:v>177818</c:v>
                </c:pt>
                <c:pt idx="4">
                  <c:v>130608</c:v>
                </c:pt>
                <c:pt idx="5">
                  <c:v>122020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9861232"/>
        <c:axId val="269861624"/>
      </c:barChart>
      <c:catAx>
        <c:axId val="2698612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hu-HU"/>
          </a:p>
        </c:txPr>
        <c:crossAx val="269861624"/>
        <c:crosses val="autoZero"/>
        <c:auto val="1"/>
        <c:lblAlgn val="ctr"/>
        <c:lblOffset val="100"/>
        <c:noMultiLvlLbl val="0"/>
      </c:catAx>
      <c:valAx>
        <c:axId val="269861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hu-HU"/>
          </a:p>
        </c:txPr>
        <c:crossAx val="269861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19050">
      <a:solidFill>
        <a:schemeClr val="tx1"/>
      </a:solidFill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hu-HU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Értékesítés nettó árbevétele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'Eredmény kimutatás'!$B$4:$G$4</c:f>
              <c:numCache>
                <c:formatCode>0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'Eredmény kimutatás'!$B$5:$G$5</c:f>
              <c:numCache>
                <c:formatCode>#,##0</c:formatCode>
                <c:ptCount val="6"/>
                <c:pt idx="0">
                  <c:v>63519</c:v>
                </c:pt>
                <c:pt idx="1">
                  <c:v>78266</c:v>
                </c:pt>
                <c:pt idx="2">
                  <c:v>90569</c:v>
                </c:pt>
                <c:pt idx="3">
                  <c:v>114267</c:v>
                </c:pt>
                <c:pt idx="4">
                  <c:v>133058</c:v>
                </c:pt>
                <c:pt idx="5">
                  <c:v>123438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1793264"/>
        <c:axId val="271789344"/>
      </c:barChart>
      <c:lineChart>
        <c:grouping val="standard"/>
        <c:varyColors val="0"/>
        <c:ser>
          <c:idx val="1"/>
          <c:order val="1"/>
          <c:tx>
            <c:v>Mérleg szerinti eredmény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'Eredmény kimutatás'!$B$4:$G$4</c:f>
              <c:numCache>
                <c:formatCode>0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'Eredmény kimutatás'!$B$23:$G$23</c:f>
              <c:numCache>
                <c:formatCode>#,##0</c:formatCode>
                <c:ptCount val="6"/>
                <c:pt idx="0">
                  <c:v>5213</c:v>
                </c:pt>
                <c:pt idx="1">
                  <c:v>13582</c:v>
                </c:pt>
                <c:pt idx="2">
                  <c:v>18612</c:v>
                </c:pt>
                <c:pt idx="3">
                  <c:v>34262</c:v>
                </c:pt>
                <c:pt idx="4">
                  <c:v>18470</c:v>
                </c:pt>
                <c:pt idx="5">
                  <c:v>21992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71793264"/>
        <c:axId val="271789344"/>
      </c:lineChart>
      <c:catAx>
        <c:axId val="27179326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71789344"/>
        <c:crosses val="autoZero"/>
        <c:auto val="1"/>
        <c:lblAlgn val="ctr"/>
        <c:lblOffset val="100"/>
        <c:noMultiLvlLbl val="0"/>
      </c:catAx>
      <c:valAx>
        <c:axId val="27178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71793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19050">
      <a:solidFill>
        <a:srgbClr val="002060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Saját tőke</c:v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cat>
            <c:numRef>
              <c:f>Mérleg!$B$2:$G$2</c:f>
              <c:numCache>
                <c:formatCode>0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Mérleg!$I$25:$N$25</c:f>
              <c:numCache>
                <c:formatCode>#,##0</c:formatCode>
                <c:ptCount val="6"/>
                <c:pt idx="0">
                  <c:v>56881</c:v>
                </c:pt>
                <c:pt idx="1">
                  <c:v>70464</c:v>
                </c:pt>
                <c:pt idx="2">
                  <c:v>89076</c:v>
                </c:pt>
                <c:pt idx="3">
                  <c:v>123337</c:v>
                </c:pt>
                <c:pt idx="4">
                  <c:v>141810</c:v>
                </c:pt>
                <c:pt idx="5">
                  <c:v>163802</c:v>
                </c:pt>
              </c:numCache>
            </c:numRef>
          </c:val>
        </c:ser>
        <c:ser>
          <c:idx val="1"/>
          <c:order val="1"/>
          <c:tx>
            <c:v>Adósságállomány</c:v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numRef>
              <c:f>Mérleg!$B$2:$G$2</c:f>
              <c:numCache>
                <c:formatCode>0</c:formatCod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numCache>
            </c:numRef>
          </c:cat>
          <c:val>
            <c:numRef>
              <c:f>Mérleg!$I$26:$N$26</c:f>
              <c:numCache>
                <c:formatCode>#,##0</c:formatCode>
                <c:ptCount val="6"/>
                <c:pt idx="0">
                  <c:v>160527</c:v>
                </c:pt>
                <c:pt idx="1">
                  <c:v>154451</c:v>
                </c:pt>
                <c:pt idx="2">
                  <c:v>157779</c:v>
                </c:pt>
                <c:pt idx="3">
                  <c:v>177818</c:v>
                </c:pt>
                <c:pt idx="4">
                  <c:v>130608</c:v>
                </c:pt>
                <c:pt idx="5">
                  <c:v>122020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1791304"/>
        <c:axId val="271795616"/>
      </c:barChart>
      <c:catAx>
        <c:axId val="27179130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hu-HU"/>
          </a:p>
        </c:txPr>
        <c:crossAx val="271795616"/>
        <c:crosses val="autoZero"/>
        <c:auto val="1"/>
        <c:lblAlgn val="ctr"/>
        <c:lblOffset val="100"/>
        <c:noMultiLvlLbl val="0"/>
      </c:catAx>
      <c:valAx>
        <c:axId val="271795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pPr>
            <a:endParaRPr lang="hu-HU"/>
          </a:p>
        </c:txPr>
        <c:crossAx val="271791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19050">
      <a:solidFill>
        <a:schemeClr val="tx1"/>
      </a:solidFill>
    </a:ln>
    <a:effectLst/>
  </c:spPr>
  <c:txPr>
    <a:bodyPr/>
    <a:lstStyle/>
    <a:p>
      <a:pPr>
        <a:defRPr>
          <a:latin typeface="Arial Narrow" panose="020B0606020202030204" pitchFamily="34" charset="0"/>
        </a:defRPr>
      </a:pPr>
      <a:endParaRPr lang="hu-HU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18936154855643045"/>
          <c:y val="0.13930555555555557"/>
          <c:w val="0.49072156605424322"/>
          <c:h val="0.8178692767570719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rgbClr val="00206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Munka1!$S$8:$S$12</c:f>
              <c:strCache>
                <c:ptCount val="5"/>
                <c:pt idx="0">
                  <c:v>BT - On-trade</c:v>
                </c:pt>
                <c:pt idx="1">
                  <c:v>BT - Bor szakbolt</c:v>
                </c:pt>
                <c:pt idx="2">
                  <c:v>BT - Szupermarket</c:v>
                </c:pt>
                <c:pt idx="3">
                  <c:v>Kóstolás vendéglátás</c:v>
                </c:pt>
                <c:pt idx="4">
                  <c:v>Export</c:v>
                </c:pt>
              </c:strCache>
            </c:strRef>
          </c:cat>
          <c:val>
            <c:numRef>
              <c:f>Munka1!$T$8:$T$12</c:f>
              <c:numCache>
                <c:formatCode>General</c:formatCode>
                <c:ptCount val="5"/>
                <c:pt idx="0">
                  <c:v>48</c:v>
                </c:pt>
                <c:pt idx="1">
                  <c:v>15</c:v>
                </c:pt>
                <c:pt idx="2">
                  <c:v>2</c:v>
                </c:pt>
                <c:pt idx="3">
                  <c:v>25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388888888888891"/>
          <c:y val="0.17187445319335079"/>
          <c:w val="0.2361111111111111"/>
          <c:h val="0.800347769028871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19050">
      <a:solidFill>
        <a:srgbClr val="002060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11439122933237406"/>
          <c:y val="0.13891385767790262"/>
          <c:w val="0.86234311922938567"/>
          <c:h val="0.7500029363799404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[Üvegezés.xlsx]Megvalósítás!$I$21:$O$21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[Üvegezés.xlsx]Megvalósítás!$I$22:$O$22</c:f>
              <c:numCache>
                <c:formatCode>General</c:formatCode>
                <c:ptCount val="7"/>
                <c:pt idx="0">
                  <c:v>-15000000</c:v>
                </c:pt>
                <c:pt idx="1">
                  <c:v>-16050839.785365634</c:v>
                </c:pt>
                <c:pt idx="2">
                  <c:v>-8533219.321356114</c:v>
                </c:pt>
                <c:pt idx="3">
                  <c:v>-1125612.8153564902</c:v>
                </c:pt>
                <c:pt idx="4">
                  <c:v>6173589.6929943589</c:v>
                </c:pt>
                <c:pt idx="5">
                  <c:v>13365974.603662025</c:v>
                </c:pt>
                <c:pt idx="6">
                  <c:v>20453105.10100285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F5A-4731-AD75-7CC846A15B60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[Üvegezés.xlsx]Megvalósítás!$I$23:$O$23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F5A-4731-AD75-7CC846A15B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smooth val="0"/>
        <c:axId val="271792872"/>
        <c:axId val="269863192"/>
      </c:lineChart>
      <c:catAx>
        <c:axId val="271792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69863192"/>
        <c:crosses val="autoZero"/>
        <c:auto val="1"/>
        <c:lblAlgn val="ctr"/>
        <c:lblOffset val="100"/>
        <c:noMultiLvlLbl val="0"/>
      </c:catAx>
      <c:valAx>
        <c:axId val="269863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71792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>
      <a:solidFill>
        <a:srgbClr val="002060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18936154855643045"/>
          <c:y val="0.13930555555555557"/>
          <c:w val="0.49072156605424322"/>
          <c:h val="0.81786927675707199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rgbClr val="002060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Munka1!$S$8:$S$12</c:f>
              <c:strCache>
                <c:ptCount val="5"/>
                <c:pt idx="0">
                  <c:v>BT - On-trade</c:v>
                </c:pt>
                <c:pt idx="1">
                  <c:v>BT - Bor szakbolt</c:v>
                </c:pt>
                <c:pt idx="2">
                  <c:v>BT - Szupermarket</c:v>
                </c:pt>
                <c:pt idx="3">
                  <c:v>Kóstolás vendéglátás</c:v>
                </c:pt>
                <c:pt idx="4">
                  <c:v>Export</c:v>
                </c:pt>
              </c:strCache>
            </c:strRef>
          </c:cat>
          <c:val>
            <c:numRef>
              <c:f>Munka1!$T$8:$T$12</c:f>
              <c:numCache>
                <c:formatCode>General</c:formatCode>
                <c:ptCount val="5"/>
                <c:pt idx="0">
                  <c:v>48</c:v>
                </c:pt>
                <c:pt idx="1">
                  <c:v>15</c:v>
                </c:pt>
                <c:pt idx="2">
                  <c:v>2</c:v>
                </c:pt>
                <c:pt idx="3">
                  <c:v>25</c:v>
                </c:pt>
                <c:pt idx="4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1388888888888891"/>
          <c:y val="0.17187445319335079"/>
          <c:w val="0.2361111111111111"/>
          <c:h val="0.800347769028871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19050">
      <a:solidFill>
        <a:srgbClr val="002060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2013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explosion val="6"/>
          <c:dPt>
            <c:idx val="0"/>
            <c:bubble3D val="0"/>
            <c:explosion val="33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3B37-4ECD-9CA0-3C5E0D26E945}"/>
              </c:ext>
            </c:extLst>
          </c:dPt>
          <c:dPt>
            <c:idx val="1"/>
            <c:bubble3D val="0"/>
            <c:explosion val="38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489-4AFC-8C54-B1AF5BF29C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B37-4ECD-9CA0-3C5E0D26E9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3B37-4ECD-9CA0-3C5E0D26E94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B37-4ECD-9CA0-3C5E0D26E94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B37-4ECD-9CA0-3C5E0D26E94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3B37-4ECD-9CA0-3C5E0D26E94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3B37-4ECD-9CA0-3C5E0D26E945}"/>
              </c:ext>
            </c:extLst>
          </c:dPt>
          <c:dLbls>
            <c:dLbl>
              <c:idx val="0"/>
              <c:layout>
                <c:manualLayout>
                  <c:x val="1.8775918635170603E-2"/>
                  <c:y val="1.23906386701662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2.4413028498081676E-2"/>
                  <c:y val="-1.05555976522842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'[Optimalizált portfolio.xlsx]Halszálka'!$A$2:$A$9</c:f>
              <c:strCache>
                <c:ptCount val="8"/>
                <c:pt idx="0">
                  <c:v>Barbár</c:v>
                </c:pt>
                <c:pt idx="1">
                  <c:v>Birtok</c:v>
                </c:pt>
                <c:pt idx="2">
                  <c:v>Kékfrankos </c:v>
                </c:pt>
                <c:pt idx="3">
                  <c:v>Bikavér</c:v>
                </c:pt>
                <c:pt idx="4">
                  <c:v>Kadarka</c:v>
                </c:pt>
                <c:pt idx="5">
                  <c:v>Fuxli</c:v>
                </c:pt>
                <c:pt idx="6">
                  <c:v>Kék.AlteReben</c:v>
                </c:pt>
                <c:pt idx="7">
                  <c:v>Merlot </c:v>
                </c:pt>
              </c:strCache>
            </c:strRef>
          </c:cat>
          <c:val>
            <c:numRef>
              <c:f>'[Optimalizált portfolio.xlsx]Halszálka'!$N$2:$N$9</c:f>
              <c:numCache>
                <c:formatCode>0%</c:formatCode>
                <c:ptCount val="8"/>
                <c:pt idx="0">
                  <c:v>0.21496254561751713</c:v>
                </c:pt>
                <c:pt idx="1">
                  <c:v>0.11985402394519495</c:v>
                </c:pt>
                <c:pt idx="2">
                  <c:v>0.11844548306549715</c:v>
                </c:pt>
                <c:pt idx="3">
                  <c:v>6.5905307638133043E-2</c:v>
                </c:pt>
                <c:pt idx="4">
                  <c:v>0.12940969332223573</c:v>
                </c:pt>
                <c:pt idx="5">
                  <c:v>4.4256994685959408E-2</c:v>
                </c:pt>
                <c:pt idx="6">
                  <c:v>1.6974518214994558E-2</c:v>
                </c:pt>
                <c:pt idx="7">
                  <c:v>0.290191433510468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B37-4ECD-9CA0-3C5E0D26E94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9489-4AFC-8C54-B1AF5BF29C30}"/>
              </c:ext>
            </c:extLst>
          </c:dPt>
          <c:val>
            <c:numLit>
              <c:formatCode>General</c:formatCode>
              <c:ptCount val="1"/>
              <c:pt idx="0">
                <c:v>1</c:v>
              </c:pt>
            </c:numLit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B37-4ECD-9CA0-3C5E0D26E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2014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'[Optimalizált portfolio.xlsx]Halszálka'!$N$12:$N$19</c:f>
              <c:strCache>
                <c:ptCount val="8"/>
                <c:pt idx="0">
                  <c:v>26%</c:v>
                </c:pt>
                <c:pt idx="1">
                  <c:v>10%</c:v>
                </c:pt>
                <c:pt idx="2">
                  <c:v>11%</c:v>
                </c:pt>
                <c:pt idx="3">
                  <c:v>6%</c:v>
                </c:pt>
                <c:pt idx="4">
                  <c:v>13%</c:v>
                </c:pt>
                <c:pt idx="5">
                  <c:v>4%</c:v>
                </c:pt>
                <c:pt idx="6">
                  <c:v>2%</c:v>
                </c:pt>
                <c:pt idx="7">
                  <c:v>28%</c:v>
                </c:pt>
              </c:strCache>
            </c:strRef>
          </c:tx>
          <c:dPt>
            <c:idx val="0"/>
            <c:bubble3D val="0"/>
            <c:explosion val="35"/>
            <c:spPr>
              <a:solidFill>
                <a:srgbClr val="7030A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4EC-4510-8F0F-EBA052A25F92}"/>
              </c:ext>
            </c:extLst>
          </c:dPt>
          <c:dPt>
            <c:idx val="1"/>
            <c:bubble3D val="0"/>
            <c:explosion val="23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64F-4FBA-82BD-3A14763AFB1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54EC-4510-8F0F-EBA052A25F9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4EC-4510-8F0F-EBA052A25F9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54EC-4510-8F0F-EBA052A25F9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4EC-4510-8F0F-EBA052A25F9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4EC-4510-8F0F-EBA052A25F9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4EC-4510-8F0F-EBA052A25F92}"/>
              </c:ext>
            </c:extLst>
          </c:dPt>
          <c:dLbls>
            <c:dLbl>
              <c:idx val="0"/>
              <c:layout>
                <c:manualLayout>
                  <c:x val="4.2933943879332678E-2"/>
                  <c:y val="1.82841308923071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54EC-4510-8F0F-EBA052A25F92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0130056226560303E-2"/>
                  <c:y val="-4.61309523809523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54EC-4510-8F0F-EBA052A25F92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4EC-4510-8F0F-EBA052A25F92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54EC-4510-8F0F-EBA052A25F92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4EC-4510-8F0F-EBA052A25F92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4EC-4510-8F0F-EBA052A25F92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4EC-4510-8F0F-EBA052A25F9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'[Optimalizált portfolio.xlsx]Halszálka'!$A$12:$A$19</c:f>
              <c:strCache>
                <c:ptCount val="8"/>
                <c:pt idx="0">
                  <c:v>Barbár</c:v>
                </c:pt>
                <c:pt idx="1">
                  <c:v>Birtok</c:v>
                </c:pt>
                <c:pt idx="2">
                  <c:v>Kékfrankos </c:v>
                </c:pt>
                <c:pt idx="3">
                  <c:v>Bikavér</c:v>
                </c:pt>
                <c:pt idx="4">
                  <c:v>Kadarka</c:v>
                </c:pt>
                <c:pt idx="5">
                  <c:v>Fuxli</c:v>
                </c:pt>
                <c:pt idx="6">
                  <c:v>Kék.AlteReben</c:v>
                </c:pt>
                <c:pt idx="7">
                  <c:v>Merlot </c:v>
                </c:pt>
              </c:strCache>
            </c:strRef>
          </c:cat>
          <c:val>
            <c:numRef>
              <c:f>'[Optimalizált portfolio.xlsx]Halszálka'!$N$12:$N$19</c:f>
              <c:numCache>
                <c:formatCode>0%</c:formatCode>
                <c:ptCount val="8"/>
                <c:pt idx="0">
                  <c:v>0.2647205102476417</c:v>
                </c:pt>
                <c:pt idx="1">
                  <c:v>9.8288782954869064E-2</c:v>
                </c:pt>
                <c:pt idx="2">
                  <c:v>0.11126078178072564</c:v>
                </c:pt>
                <c:pt idx="3">
                  <c:v>6.3725916740843852E-2</c:v>
                </c:pt>
                <c:pt idx="4">
                  <c:v>0.12513030646016335</c:v>
                </c:pt>
                <c:pt idx="5">
                  <c:v>4.2793481430099152E-2</c:v>
                </c:pt>
                <c:pt idx="6">
                  <c:v>1.641319604217727E-2</c:v>
                </c:pt>
                <c:pt idx="7">
                  <c:v>0.2776670243434799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EC-4510-8F0F-EBA052A25F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>
        <c:manualLayout>
          <c:layoutTarget val="inner"/>
          <c:xMode val="edge"/>
          <c:yMode val="edge"/>
          <c:x val="0.11439122933237406"/>
          <c:y val="0.13891385767790262"/>
          <c:w val="0.86234311922938567"/>
          <c:h val="0.7500029363799404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[Üvegezés.xlsx]Megvalósítás!$I$21:$O$21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[Üvegezés.xlsx]Megvalósítás!$I$22:$O$22</c:f>
              <c:numCache>
                <c:formatCode>General</c:formatCode>
                <c:ptCount val="7"/>
                <c:pt idx="0">
                  <c:v>-15000000</c:v>
                </c:pt>
                <c:pt idx="1">
                  <c:v>-16050839.785365634</c:v>
                </c:pt>
                <c:pt idx="2">
                  <c:v>-8533219.321356114</c:v>
                </c:pt>
                <c:pt idx="3">
                  <c:v>-1125612.8153564902</c:v>
                </c:pt>
                <c:pt idx="4">
                  <c:v>6173589.6929943589</c:v>
                </c:pt>
                <c:pt idx="5">
                  <c:v>13365974.603662025</c:v>
                </c:pt>
                <c:pt idx="6">
                  <c:v>20453105.10100285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BF5A-4731-AD75-7CC846A15B60}"/>
            </c:ext>
          </c:extLst>
        </c:ser>
        <c:ser>
          <c:idx val="1"/>
          <c:order val="1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[Üvegezés.xlsx]Megvalósítás!$I$23:$O$23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BF5A-4731-AD75-7CC846A15B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upDownBars>
          <c:gapWidth val="150"/>
          <c:upBars>
            <c:spPr>
              <a:solidFill>
                <a:schemeClr val="lt1"/>
              </a:solidFill>
              <a:ln w="9525">
                <a:solidFill>
                  <a:schemeClr val="tx1">
                    <a:lumMod val="15000"/>
                    <a:lumOff val="85000"/>
                  </a:schemeClr>
                </a:solidFill>
              </a:ln>
              <a:effectLst/>
            </c:spPr>
          </c:upBars>
          <c:downBars>
            <c:spPr>
              <a:solidFill>
                <a:schemeClr val="dk1">
                  <a:lumMod val="65000"/>
                  <a:lumOff val="35000"/>
                </a:schemeClr>
              </a:solidFill>
              <a:ln w="9525">
                <a:solidFill>
                  <a:schemeClr val="tx1">
                    <a:lumMod val="65000"/>
                    <a:lumOff val="35000"/>
                  </a:schemeClr>
                </a:solidFill>
              </a:ln>
              <a:effectLst/>
            </c:spPr>
          </c:downBars>
        </c:upDownBars>
        <c:smooth val="0"/>
        <c:axId val="269865152"/>
        <c:axId val="269858488"/>
      </c:lineChart>
      <c:catAx>
        <c:axId val="269865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69858488"/>
        <c:crosses val="autoZero"/>
        <c:auto val="1"/>
        <c:lblAlgn val="ctr"/>
        <c:lblOffset val="100"/>
        <c:noMultiLvlLbl val="0"/>
      </c:catAx>
      <c:valAx>
        <c:axId val="269858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69865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>
      <a:solidFill>
        <a:srgbClr val="002060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Base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Lit>
              <c:formatCode>General</c:formatCode>
              <c:ptCount val="1"/>
              <c:pt idx="0">
                <c:v>2014</c:v>
              </c:pt>
            </c:numLit>
          </c:cat>
          <c:val>
            <c:numRef>
              <c:f>'[Optimalizált portfolio.xlsx]Munka3'!$S$19</c:f>
              <c:numCache>
                <c:formatCode>General</c:formatCode>
                <c:ptCount val="1"/>
                <c:pt idx="0">
                  <c:v>312380000</c:v>
                </c:pt>
              </c:numCache>
            </c:numRef>
          </c:val>
        </c:ser>
        <c:ser>
          <c:idx val="1"/>
          <c:order val="1"/>
          <c:tx>
            <c:v>Modified </c:v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cat>
            <c:numLit>
              <c:formatCode>General</c:formatCode>
              <c:ptCount val="1"/>
              <c:pt idx="0">
                <c:v>2014</c:v>
              </c:pt>
            </c:numLit>
          </c:cat>
          <c:val>
            <c:numRef>
              <c:f>'[Optimalizált portfolio.xlsx]Munka3'!$T$19</c:f>
              <c:numCache>
                <c:formatCode>General</c:formatCode>
                <c:ptCount val="1"/>
                <c:pt idx="0">
                  <c:v>339216383.31089073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9858880"/>
        <c:axId val="269860448"/>
      </c:barChart>
      <c:catAx>
        <c:axId val="269858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69860448"/>
        <c:crosses val="autoZero"/>
        <c:auto val="1"/>
        <c:lblAlgn val="ctr"/>
        <c:lblOffset val="100"/>
        <c:noMultiLvlLbl val="0"/>
      </c:catAx>
      <c:valAx>
        <c:axId val="269860448"/>
        <c:scaling>
          <c:orientation val="minMax"/>
          <c:min val="200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69858880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002060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rgbClr val="4A66AC"/>
              </a:solidFill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4A66AC"/>
              </a:solidFill>
              <a:ln>
                <a:solidFill>
                  <a:srgbClr val="4A66AC"/>
                </a:solidFill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Munka4!$I$3:$I$8</c:f>
              <c:strCache>
                <c:ptCount val="6"/>
                <c:pt idx="0">
                  <c:v>Korábbi taasztalat</c:v>
                </c:pt>
                <c:pt idx="1">
                  <c:v>Szőlőfajta</c:v>
                </c:pt>
                <c:pt idx="2">
                  <c:v>Édessége</c:v>
                </c:pt>
                <c:pt idx="3">
                  <c:v>Bor színe</c:v>
                </c:pt>
                <c:pt idx="4">
                  <c:v>Ár</c:v>
                </c:pt>
                <c:pt idx="5">
                  <c:v>Borvidék</c:v>
                </c:pt>
              </c:strCache>
            </c:strRef>
          </c:cat>
          <c:val>
            <c:numRef>
              <c:f>Munka4!$J$3:$J$8</c:f>
              <c:numCache>
                <c:formatCode>General</c:formatCode>
                <c:ptCount val="6"/>
                <c:pt idx="0">
                  <c:v>40</c:v>
                </c:pt>
                <c:pt idx="1">
                  <c:v>40</c:v>
                </c:pt>
                <c:pt idx="2">
                  <c:v>42</c:v>
                </c:pt>
                <c:pt idx="3">
                  <c:v>43</c:v>
                </c:pt>
                <c:pt idx="4">
                  <c:v>47</c:v>
                </c:pt>
                <c:pt idx="5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71788560"/>
        <c:axId val="271794048"/>
      </c:barChart>
      <c:catAx>
        <c:axId val="271788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71794048"/>
        <c:crosses val="autoZero"/>
        <c:auto val="1"/>
        <c:lblAlgn val="ctr"/>
        <c:lblOffset val="100"/>
        <c:noMultiLvlLbl val="0"/>
      </c:catAx>
      <c:valAx>
        <c:axId val="271794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71788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>
      <a:solidFill>
        <a:srgbClr val="4A66AC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[Gantt_diagram.xlsx]Sheet1!$C$1</c:f>
              <c:strCache>
                <c:ptCount val="1"/>
                <c:pt idx="0">
                  <c:v>Start Date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</c:dPt>
          <c:cat>
            <c:strRef>
              <c:f>[Gantt_diagram.xlsx]Sheet1!$B$2:$B$7</c:f>
              <c:strCache>
                <c:ptCount val="6"/>
                <c:pt idx="0">
                  <c:v>Hitelvisszafizetés</c:v>
                </c:pt>
                <c:pt idx="1">
                  <c:v>Együttműködés a klaszterrel</c:v>
                </c:pt>
                <c:pt idx="2">
                  <c:v>Szerkezeti árváltozás</c:v>
                </c:pt>
                <c:pt idx="3">
                  <c:v>Árazás</c:v>
                </c:pt>
                <c:pt idx="4">
                  <c:v>Felvásárlás</c:v>
                </c:pt>
                <c:pt idx="5">
                  <c:v>Téliesítés</c:v>
                </c:pt>
              </c:strCache>
            </c:strRef>
          </c:cat>
          <c:val>
            <c:numRef>
              <c:f>[Gantt_diagram.xlsx]Sheet1!$C$2:$C$7</c:f>
              <c:numCache>
                <c:formatCode>m/d/yyyy</c:formatCode>
                <c:ptCount val="6"/>
                <c:pt idx="0">
                  <c:v>42979</c:v>
                </c:pt>
                <c:pt idx="1">
                  <c:v>42707</c:v>
                </c:pt>
                <c:pt idx="2">
                  <c:v>42707</c:v>
                </c:pt>
                <c:pt idx="3">
                  <c:v>42707</c:v>
                </c:pt>
                <c:pt idx="4">
                  <c:v>42979</c:v>
                </c:pt>
                <c:pt idx="5">
                  <c:v>42979</c:v>
                </c:pt>
              </c:numCache>
            </c:numRef>
          </c:val>
        </c:ser>
        <c:ser>
          <c:idx val="1"/>
          <c:order val="1"/>
          <c:tx>
            <c:strRef>
              <c:f>[Gantt_diagram.xlsx]Sheet1!$D$1</c:f>
              <c:strCache>
                <c:ptCount val="1"/>
                <c:pt idx="0">
                  <c:v>Duration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12700">
              <a:noFill/>
            </a:ln>
            <a:effectLst/>
          </c:spPr>
          <c:invertIfNegative val="0"/>
          <c:cat>
            <c:strRef>
              <c:f>[Gantt_diagram.xlsx]Sheet1!$B$2:$B$7</c:f>
              <c:strCache>
                <c:ptCount val="6"/>
                <c:pt idx="0">
                  <c:v>Hitelvisszafizetés</c:v>
                </c:pt>
                <c:pt idx="1">
                  <c:v>Együttműködés a klaszterrel</c:v>
                </c:pt>
                <c:pt idx="2">
                  <c:v>Szerkezeti árváltozás</c:v>
                </c:pt>
                <c:pt idx="3">
                  <c:v>Árazás</c:v>
                </c:pt>
                <c:pt idx="4">
                  <c:v>Felvásárlás</c:v>
                </c:pt>
                <c:pt idx="5">
                  <c:v>Téliesítés</c:v>
                </c:pt>
              </c:strCache>
            </c:strRef>
          </c:cat>
          <c:val>
            <c:numRef>
              <c:f>[Gantt_diagram.xlsx]Sheet1!$D$2:$D$7</c:f>
              <c:numCache>
                <c:formatCode>General</c:formatCode>
                <c:ptCount val="6"/>
                <c:pt idx="0">
                  <c:v>366</c:v>
                </c:pt>
                <c:pt idx="1">
                  <c:v>365</c:v>
                </c:pt>
                <c:pt idx="2">
                  <c:v>275</c:v>
                </c:pt>
                <c:pt idx="3">
                  <c:v>63</c:v>
                </c:pt>
                <c:pt idx="4">
                  <c:v>62</c:v>
                </c:pt>
                <c:pt idx="5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271790128"/>
        <c:axId val="271788952"/>
      </c:barChart>
      <c:catAx>
        <c:axId val="2717901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71788952"/>
        <c:crosses val="autoZero"/>
        <c:auto val="1"/>
        <c:lblAlgn val="ctr"/>
        <c:lblOffset val="100"/>
        <c:noMultiLvlLbl val="0"/>
      </c:catAx>
      <c:valAx>
        <c:axId val="271788952"/>
        <c:scaling>
          <c:orientation val="minMax"/>
          <c:max val="43093.25"/>
          <c:min val="42707"/>
        </c:scaling>
        <c:delete val="0"/>
        <c:axPos val="t"/>
        <c:minorGridlines>
          <c:spPr>
            <a:ln w="6350" cap="flat" cmpd="sng" algn="ctr">
              <a:solidFill>
                <a:schemeClr val="bg1">
                  <a:lumMod val="65000"/>
                </a:schemeClr>
              </a:solidFill>
              <a:round/>
            </a:ln>
            <a:effectLst/>
          </c:spPr>
        </c:minorGridlines>
        <c:numFmt formatCode="m/d/yyyy" sourceLinked="1"/>
        <c:majorTickMark val="none"/>
        <c:minorTickMark val="none"/>
        <c:tickLblPos val="nextTo"/>
        <c:spPr>
          <a:noFill/>
          <a:ln w="63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71790128"/>
        <c:crosses val="autoZero"/>
        <c:crossBetween val="between"/>
        <c:majorUnit val="91.25"/>
        <c:minorUnit val="30.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 cap="flat" cmpd="sng" algn="ctr">
      <a:solidFill>
        <a:srgbClr val="002060"/>
      </a:solidFill>
      <a:round/>
    </a:ln>
    <a:effectLst/>
  </c:spPr>
  <c:txPr>
    <a:bodyPr/>
    <a:lstStyle/>
    <a:p>
      <a:pPr>
        <a:defRPr>
          <a:latin typeface="+mn-lt"/>
        </a:defRPr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Base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'Eredmény kimutatás'!$G$26:$M$26</c:f>
              <c:numCache>
                <c:formatCode>#,##0</c:formatCode>
                <c:ptCount val="7"/>
                <c:pt idx="0" formatCode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'Eredmény kimutatás'!$G$27:$M$27</c:f>
              <c:numCache>
                <c:formatCode>#,##0</c:formatCode>
                <c:ptCount val="7"/>
                <c:pt idx="0">
                  <c:v>123438</c:v>
                </c:pt>
                <c:pt idx="1">
                  <c:v>155736.39927569038</c:v>
                </c:pt>
                <c:pt idx="2">
                  <c:v>174103.20986894087</c:v>
                </c:pt>
                <c:pt idx="3">
                  <c:v>194636.11479169471</c:v>
                </c:pt>
                <c:pt idx="4">
                  <c:v>217590.57291202724</c:v>
                </c:pt>
                <c:pt idx="5">
                  <c:v>243252.17070251817</c:v>
                </c:pt>
                <c:pt idx="6">
                  <c:v>271940.17534670664</c:v>
                </c:pt>
              </c:numCache>
            </c:numRef>
          </c:val>
        </c:ser>
        <c:ser>
          <c:idx val="1"/>
          <c:order val="1"/>
          <c:tx>
            <c:v>Modified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'Eredmény kimutatás'!$G$26:$M$26</c:f>
              <c:numCache>
                <c:formatCode>#,##0</c:formatCode>
                <c:ptCount val="7"/>
                <c:pt idx="0" formatCode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'Eredmény kimutatás'!$G$28:$M$28</c:f>
              <c:numCache>
                <c:formatCode>#,##0</c:formatCode>
                <c:ptCount val="7"/>
                <c:pt idx="0">
                  <c:v>123438</c:v>
                </c:pt>
                <c:pt idx="1">
                  <c:v>155736.39927569038</c:v>
                </c:pt>
                <c:pt idx="2">
                  <c:v>186883.67913082844</c:v>
                </c:pt>
                <c:pt idx="3">
                  <c:v>214916.23100045268</c:v>
                </c:pt>
                <c:pt idx="4">
                  <c:v>247153.66565052056</c:v>
                </c:pt>
                <c:pt idx="5">
                  <c:v>284226.71549809864</c:v>
                </c:pt>
                <c:pt idx="6">
                  <c:v>326860.72282281343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71794832"/>
        <c:axId val="271790520"/>
      </c:barChart>
      <c:catAx>
        <c:axId val="27179483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71790520"/>
        <c:crosses val="autoZero"/>
        <c:auto val="1"/>
        <c:lblAlgn val="ctr"/>
        <c:lblOffset val="100"/>
        <c:noMultiLvlLbl val="0"/>
      </c:catAx>
      <c:valAx>
        <c:axId val="271790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71794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9050">
      <a:solidFill>
        <a:srgbClr val="002060"/>
      </a:solidFill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0.80103</cdr:y>
    </cdr:from>
    <cdr:to>
      <cdr:x>0.13139</cdr:x>
      <cdr:y>0.87442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0" y="2197378"/>
          <a:ext cx="565785" cy="201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800" dirty="0" smtClean="0"/>
            <a:t>Ezer Ft</a:t>
          </a:r>
          <a:endParaRPr lang="hu-HU" sz="8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0.80103</cdr:y>
    </cdr:from>
    <cdr:to>
      <cdr:x>0.13139</cdr:x>
      <cdr:y>0.87442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0" y="2197378"/>
          <a:ext cx="565785" cy="201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800" dirty="0" smtClean="0"/>
            <a:t>Ezer Ft</a:t>
          </a:r>
          <a:endParaRPr lang="hu-HU" sz="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93E56-ACE9-46D7-91D8-E774E7D084F3}" type="datetimeFigureOut">
              <a:rPr lang="hu-HU" smtClean="0"/>
              <a:t>2017.07.29.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62384-59BE-4B49-8C38-94FE54E6BE4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668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762384-59BE-4B49-8C38-94FE54E6BE45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0039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3C94F-7F68-499E-AAC2-6E88D4E46B38}" type="datetime1">
              <a:rPr lang="hu-HU" smtClean="0"/>
              <a:t>2017.07.29.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1044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9005047" cy="61343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4B68285-9ABC-439E-9D20-2F360EC51BE9}" type="datetime1">
              <a:rPr lang="hu-HU" smtClean="0"/>
              <a:t>2017.07.29.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‹#›</a:t>
            </a:fld>
            <a:endParaRPr lang="hu-HU"/>
          </a:p>
        </p:txBody>
      </p:sp>
      <p:cxnSp>
        <p:nvCxnSpPr>
          <p:cNvPr id="8" name="Egyenes összekötő 7"/>
          <p:cNvCxnSpPr/>
          <p:nvPr userDrawn="1"/>
        </p:nvCxnSpPr>
        <p:spPr>
          <a:xfrm>
            <a:off x="0" y="584775"/>
            <a:ext cx="1219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Kép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0513" y="59167"/>
            <a:ext cx="462679" cy="466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161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E78D1EB-9BA2-4656-8B8D-C1B20D6E02D2}" type="datetime1">
              <a:rPr lang="hu-HU" smtClean="0"/>
              <a:t>2017.07.29.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‹#›</a:t>
            </a:fld>
            <a:endParaRPr lang="hu-HU"/>
          </a:p>
        </p:txBody>
      </p:sp>
      <p:cxnSp>
        <p:nvCxnSpPr>
          <p:cNvPr id="7" name="Egyenes összekötő 6"/>
          <p:cNvCxnSpPr/>
          <p:nvPr userDrawn="1"/>
        </p:nvCxnSpPr>
        <p:spPr>
          <a:xfrm>
            <a:off x="0" y="584775"/>
            <a:ext cx="12192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0987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246529" y="0"/>
            <a:ext cx="9005047" cy="6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11490513" y="6398914"/>
            <a:ext cx="3796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3A042-1796-43BF-8842-A214FEB2E91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841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emf"/><Relationship Id="rId4" Type="http://schemas.openxmlformats.org/officeDocument/2006/relationships/image" Target="../media/image30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image" Target="../media/image1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5968026"/>
            <a:ext cx="12192000" cy="444649"/>
          </a:xfrm>
          <a:prstGeom prst="rect">
            <a:avLst/>
          </a:prstGeom>
          <a:solidFill>
            <a:srgbClr val="482C03"/>
          </a:solidFill>
          <a:ln>
            <a:solidFill>
              <a:srgbClr val="482C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InnoVate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0" y="6413351"/>
            <a:ext cx="12192000" cy="444649"/>
          </a:xfrm>
          <a:prstGeom prst="rect">
            <a:avLst/>
          </a:prstGeom>
          <a:solidFill>
            <a:srgbClr val="96681B"/>
          </a:solidFill>
          <a:ln>
            <a:solidFill>
              <a:srgbClr val="9668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Geisz</a:t>
            </a:r>
            <a:r>
              <a:rPr lang="hu-HU" dirty="0" smtClean="0"/>
              <a:t> András // Horváth Barnabás // </a:t>
            </a:r>
            <a:r>
              <a:rPr lang="hu-HU" dirty="0" err="1" smtClean="0"/>
              <a:t>Krőhnung-Székely</a:t>
            </a:r>
            <a:r>
              <a:rPr lang="hu-HU" dirty="0" smtClean="0"/>
              <a:t> Károly Máté</a:t>
            </a:r>
            <a:endParaRPr lang="hu-HU" dirty="0"/>
          </a:p>
        </p:txBody>
      </p:sp>
      <p:pic>
        <p:nvPicPr>
          <p:cNvPr id="9220" name="Picture 4" descr="Képtalálat a következőre: „heimann pince logo png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3303" y="5981038"/>
            <a:ext cx="1136777" cy="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68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ekerekített téglalap 7"/>
          <p:cNvSpPr/>
          <p:nvPr/>
        </p:nvSpPr>
        <p:spPr>
          <a:xfrm>
            <a:off x="5486921" y="830527"/>
            <a:ext cx="6535597" cy="2289286"/>
          </a:xfrm>
          <a:prstGeom prst="roundRect">
            <a:avLst>
              <a:gd name="adj" fmla="val 18386"/>
            </a:avLst>
          </a:prstGeom>
          <a:noFill/>
          <a:ln w="19050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10</a:t>
            </a:fld>
            <a:endParaRPr lang="hu-HU"/>
          </a:p>
        </p:txBody>
      </p:sp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hazai piacon a legfontosabb tényező a regionális borklaszter megerősítése </a:t>
            </a:r>
            <a:endParaRPr lang="hu-HU" dirty="0"/>
          </a:p>
        </p:txBody>
      </p:sp>
      <p:graphicFrame>
        <p:nvGraphicFramePr>
          <p:cNvPr id="11" name="Diagram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3780823"/>
              </p:ext>
            </p:extLst>
          </p:nvPr>
        </p:nvGraphicFramePr>
        <p:xfrm>
          <a:off x="310896" y="769805"/>
          <a:ext cx="4572000" cy="2338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églalap 4"/>
          <p:cNvSpPr/>
          <p:nvPr/>
        </p:nvSpPr>
        <p:spPr>
          <a:xfrm>
            <a:off x="310896" y="769805"/>
            <a:ext cx="4572000" cy="31147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borvásárlás szempontjainak fontossága (%)</a:t>
            </a:r>
            <a:endParaRPr lang="hu-HU" dirty="0"/>
          </a:p>
        </p:txBody>
      </p:sp>
      <p:sp>
        <p:nvSpPr>
          <p:cNvPr id="19" name="Háromszög 18"/>
          <p:cNvSpPr/>
          <p:nvPr>
            <p:custDataLst>
              <p:tags r:id="rId1"/>
            </p:custDataLst>
          </p:nvPr>
        </p:nvSpPr>
        <p:spPr>
          <a:xfrm rot="5400000">
            <a:off x="4083010" y="1786435"/>
            <a:ext cx="2338930" cy="305669"/>
          </a:xfrm>
          <a:prstGeom prst="triangle">
            <a:avLst>
              <a:gd name="adj" fmla="val 5011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Arial Narrow" panose="020B0606020202030204" pitchFamily="34" charset="0"/>
            </a:endParaRPr>
          </a:p>
        </p:txBody>
      </p:sp>
      <p:sp>
        <p:nvSpPr>
          <p:cNvPr id="6" name="Lekerekített téglalap 5"/>
          <p:cNvSpPr/>
          <p:nvPr/>
        </p:nvSpPr>
        <p:spPr>
          <a:xfrm>
            <a:off x="5598745" y="1593251"/>
            <a:ext cx="2378221" cy="7850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borvidék a legfontosabb szempont</a:t>
            </a:r>
            <a:endParaRPr lang="hu-HU" dirty="0"/>
          </a:p>
        </p:txBody>
      </p:sp>
      <p:sp>
        <p:nvSpPr>
          <p:cNvPr id="7" name="Lekerekített téglalap 6"/>
          <p:cNvSpPr/>
          <p:nvPr/>
        </p:nvSpPr>
        <p:spPr>
          <a:xfrm>
            <a:off x="8891518" y="913061"/>
            <a:ext cx="2687081" cy="808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klaszterek célja a borvidék népszerűsítése</a:t>
            </a:r>
            <a:endParaRPr lang="hu-HU" dirty="0"/>
          </a:p>
        </p:txBody>
      </p:sp>
      <p:sp>
        <p:nvSpPr>
          <p:cNvPr id="20" name="Lekerekített téglalap 19"/>
          <p:cNvSpPr/>
          <p:nvPr/>
        </p:nvSpPr>
        <p:spPr>
          <a:xfrm>
            <a:off x="8891518" y="2190350"/>
            <a:ext cx="2687081" cy="8085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márkák népszerűségéhez elengedhetetlen a borvidék népszerűsége</a:t>
            </a:r>
            <a:endParaRPr lang="hu-HU" dirty="0"/>
          </a:p>
        </p:txBody>
      </p:sp>
      <p:sp>
        <p:nvSpPr>
          <p:cNvPr id="21" name="Pluszjel 20"/>
          <p:cNvSpPr/>
          <p:nvPr/>
        </p:nvSpPr>
        <p:spPr>
          <a:xfrm>
            <a:off x="8058577" y="1696937"/>
            <a:ext cx="696143" cy="577659"/>
          </a:xfrm>
          <a:prstGeom prst="mathPlus">
            <a:avLst/>
          </a:prstGeom>
          <a:solidFill>
            <a:srgbClr val="78697B"/>
          </a:solidFill>
          <a:ln>
            <a:solidFill>
              <a:srgbClr val="7869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Lekerekített téglalap 8"/>
          <p:cNvSpPr/>
          <p:nvPr/>
        </p:nvSpPr>
        <p:spPr>
          <a:xfrm>
            <a:off x="478230" y="4343688"/>
            <a:ext cx="2895600" cy="731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szekszárdi az ország egyik legrégibb borvidéke</a:t>
            </a:r>
            <a:endParaRPr lang="hu-HU" dirty="0"/>
          </a:p>
        </p:txBody>
      </p:sp>
      <p:sp>
        <p:nvSpPr>
          <p:cNvPr id="23" name="Lekerekített téglalap 22"/>
          <p:cNvSpPr/>
          <p:nvPr/>
        </p:nvSpPr>
        <p:spPr>
          <a:xfrm>
            <a:off x="4620238" y="4343688"/>
            <a:ext cx="2895600" cy="731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Erős vörösborkultúra</a:t>
            </a:r>
            <a:endParaRPr lang="hu-HU" dirty="0"/>
          </a:p>
        </p:txBody>
      </p:sp>
      <p:sp>
        <p:nvSpPr>
          <p:cNvPr id="24" name="Lekerekített téglalap 23"/>
          <p:cNvSpPr/>
          <p:nvPr/>
        </p:nvSpPr>
        <p:spPr>
          <a:xfrm>
            <a:off x="8762246" y="4343688"/>
            <a:ext cx="2895600" cy="731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Sok kis pincészet</a:t>
            </a:r>
            <a:endParaRPr lang="hu-HU" dirty="0"/>
          </a:p>
        </p:txBody>
      </p:sp>
      <p:sp>
        <p:nvSpPr>
          <p:cNvPr id="33" name="Téglalap 32"/>
          <p:cNvSpPr/>
          <p:nvPr/>
        </p:nvSpPr>
        <p:spPr>
          <a:xfrm>
            <a:off x="316403" y="5621334"/>
            <a:ext cx="11553763" cy="53721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klaszternek érdeke egy közös stratégia kidolgozása</a:t>
            </a:r>
            <a:endParaRPr lang="hu-HU" dirty="0"/>
          </a:p>
        </p:txBody>
      </p:sp>
      <p:pic>
        <p:nvPicPr>
          <p:cNvPr id="13314" name="Picture 2" descr="https://d30y9cdsu7xlg0.cloudfront.net/png/234748-20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848" y="3276178"/>
            <a:ext cx="1040364" cy="1040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s://d30y9cdsu7xlg0.cloudfront.net/png/708044-2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63" y="3276178"/>
            <a:ext cx="1108074" cy="110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https://d30y9cdsu7xlg0.cloudfront.net/png/666927-2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5788" y="3422383"/>
            <a:ext cx="800369" cy="800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Ötszög 24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26" name="Sávnyíl 25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Sávnyíl 26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Sávnyíl 27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Sávnyíl 28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982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stratégia középpontjában egy prémium vörösbor állna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11</a:t>
            </a:fld>
            <a:endParaRPr lang="hu-HU"/>
          </a:p>
        </p:txBody>
      </p:sp>
      <p:grpSp>
        <p:nvGrpSpPr>
          <p:cNvPr id="5" name="Csoportba foglalás 4"/>
          <p:cNvGrpSpPr/>
          <p:nvPr/>
        </p:nvGrpSpPr>
        <p:grpSpPr>
          <a:xfrm>
            <a:off x="2417985" y="1391486"/>
            <a:ext cx="7356029" cy="4075028"/>
            <a:chOff x="993454" y="1146047"/>
            <a:chExt cx="7356029" cy="4075028"/>
          </a:xfrm>
        </p:grpSpPr>
        <p:sp>
          <p:nvSpPr>
            <p:cNvPr id="6" name="AutoShape 57"/>
            <p:cNvSpPr>
              <a:spLocks noChangeArrowheads="1"/>
            </p:cNvSpPr>
            <p:nvPr/>
          </p:nvSpPr>
          <p:spPr bwMode="auto">
            <a:xfrm rot="16200000">
              <a:off x="4233646" y="-2094145"/>
              <a:ext cx="875646" cy="7356029"/>
            </a:xfrm>
            <a:prstGeom prst="chevron">
              <a:avLst>
                <a:gd name="adj" fmla="val 100000"/>
              </a:avLst>
            </a:prstGeom>
            <a:solidFill>
              <a:schemeClr val="hlink"/>
            </a:solidFill>
            <a:ln w="22225">
              <a:solidFill>
                <a:srgbClr val="00206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GB" dirty="0"/>
            </a:p>
          </p:txBody>
        </p:sp>
        <p:sp>
          <p:nvSpPr>
            <p:cNvPr id="7" name="Line 58"/>
            <p:cNvSpPr>
              <a:spLocks noChangeShapeType="1"/>
            </p:cNvSpPr>
            <p:nvPr/>
          </p:nvSpPr>
          <p:spPr bwMode="auto">
            <a:xfrm>
              <a:off x="1205961" y="2210008"/>
              <a:ext cx="6947361" cy="0"/>
            </a:xfrm>
            <a:prstGeom prst="line">
              <a:avLst/>
            </a:prstGeom>
            <a:noFill/>
            <a:ln w="22225">
              <a:solidFill>
                <a:srgbClr val="00206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8" name="Line 59"/>
            <p:cNvSpPr>
              <a:spLocks noChangeShapeType="1"/>
            </p:cNvSpPr>
            <p:nvPr/>
          </p:nvSpPr>
          <p:spPr bwMode="auto">
            <a:xfrm>
              <a:off x="1287695" y="4913020"/>
              <a:ext cx="6783893" cy="0"/>
            </a:xfrm>
            <a:prstGeom prst="line">
              <a:avLst/>
            </a:prstGeom>
            <a:noFill/>
            <a:ln w="22225">
              <a:solidFill>
                <a:srgbClr val="00206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sp>
          <p:nvSpPr>
            <p:cNvPr id="9" name="Line 60"/>
            <p:cNvSpPr>
              <a:spLocks noChangeShapeType="1"/>
            </p:cNvSpPr>
            <p:nvPr/>
          </p:nvSpPr>
          <p:spPr bwMode="auto">
            <a:xfrm>
              <a:off x="1031596" y="5197284"/>
              <a:ext cx="7298816" cy="0"/>
            </a:xfrm>
            <a:prstGeom prst="line">
              <a:avLst/>
            </a:prstGeom>
            <a:noFill/>
            <a:ln w="22225">
              <a:solidFill>
                <a:srgbClr val="002060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en-GB"/>
            </a:p>
          </p:txBody>
        </p:sp>
        <p:grpSp>
          <p:nvGrpSpPr>
            <p:cNvPr id="10" name="Group 61"/>
            <p:cNvGrpSpPr>
              <a:grpSpLocks/>
            </p:cNvGrpSpPr>
            <p:nvPr/>
          </p:nvGrpSpPr>
          <p:grpSpPr bwMode="auto">
            <a:xfrm>
              <a:off x="1511100" y="2366172"/>
              <a:ext cx="6367053" cy="2390685"/>
              <a:chOff x="852" y="1926"/>
              <a:chExt cx="4470" cy="1884"/>
            </a:xfrm>
          </p:grpSpPr>
          <p:sp>
            <p:nvSpPr>
              <p:cNvPr id="16" name="AutoShape 62"/>
              <p:cNvSpPr>
                <a:spLocks/>
              </p:cNvSpPr>
              <p:nvPr/>
            </p:nvSpPr>
            <p:spPr bwMode="auto">
              <a:xfrm>
                <a:off x="852" y="1926"/>
                <a:ext cx="144" cy="1884"/>
              </a:xfrm>
              <a:prstGeom prst="rightBracket">
                <a:avLst>
                  <a:gd name="adj" fmla="val 0"/>
                </a:avLst>
              </a:prstGeom>
              <a:noFill/>
              <a:ln w="222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7" name="AutoShape 63"/>
              <p:cNvSpPr>
                <a:spLocks/>
              </p:cNvSpPr>
              <p:nvPr/>
            </p:nvSpPr>
            <p:spPr bwMode="auto">
              <a:xfrm flipH="1">
                <a:off x="2118" y="1926"/>
                <a:ext cx="144" cy="1884"/>
              </a:xfrm>
              <a:prstGeom prst="rightBracket">
                <a:avLst>
                  <a:gd name="adj" fmla="val 0"/>
                </a:avLst>
              </a:prstGeom>
              <a:noFill/>
              <a:ln w="222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8" name="AutoShape 64"/>
              <p:cNvSpPr>
                <a:spLocks/>
              </p:cNvSpPr>
              <p:nvPr/>
            </p:nvSpPr>
            <p:spPr bwMode="auto">
              <a:xfrm>
                <a:off x="2382" y="1926"/>
                <a:ext cx="144" cy="1884"/>
              </a:xfrm>
              <a:prstGeom prst="rightBracket">
                <a:avLst>
                  <a:gd name="adj" fmla="val 0"/>
                </a:avLst>
              </a:prstGeom>
              <a:noFill/>
              <a:ln w="222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19" name="AutoShape 65"/>
              <p:cNvSpPr>
                <a:spLocks/>
              </p:cNvSpPr>
              <p:nvPr/>
            </p:nvSpPr>
            <p:spPr bwMode="auto">
              <a:xfrm flipH="1">
                <a:off x="3648" y="1926"/>
                <a:ext cx="144" cy="1884"/>
              </a:xfrm>
              <a:prstGeom prst="rightBracket">
                <a:avLst>
                  <a:gd name="adj" fmla="val 0"/>
                </a:avLst>
              </a:prstGeom>
              <a:noFill/>
              <a:ln w="222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0" name="AutoShape 66"/>
              <p:cNvSpPr>
                <a:spLocks/>
              </p:cNvSpPr>
              <p:nvPr/>
            </p:nvSpPr>
            <p:spPr bwMode="auto">
              <a:xfrm>
                <a:off x="3912" y="1926"/>
                <a:ext cx="144" cy="1884"/>
              </a:xfrm>
              <a:prstGeom prst="rightBracket">
                <a:avLst>
                  <a:gd name="adj" fmla="val 0"/>
                </a:avLst>
              </a:prstGeom>
              <a:noFill/>
              <a:ln w="222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  <p:sp>
            <p:nvSpPr>
              <p:cNvPr id="21" name="AutoShape 67"/>
              <p:cNvSpPr>
                <a:spLocks/>
              </p:cNvSpPr>
              <p:nvPr/>
            </p:nvSpPr>
            <p:spPr bwMode="auto">
              <a:xfrm flipH="1">
                <a:off x="5178" y="1926"/>
                <a:ext cx="144" cy="1884"/>
              </a:xfrm>
              <a:prstGeom prst="rightBracket">
                <a:avLst>
                  <a:gd name="adj" fmla="val 0"/>
                </a:avLst>
              </a:prstGeom>
              <a:noFill/>
              <a:ln w="22225">
                <a:solidFill>
                  <a:srgbClr val="002060"/>
                </a:solidFill>
                <a:round/>
                <a:headEnd/>
                <a:tailEnd/>
              </a:ln>
            </p:spPr>
            <p:txBody>
              <a:bodyPr wrap="none" lIns="0" tIns="0" rIns="0" bIns="0" anchor="ctr"/>
              <a:lstStyle/>
              <a:p>
                <a:endParaRPr lang="en-GB"/>
              </a:p>
            </p:txBody>
          </p:sp>
        </p:grpSp>
        <p:sp>
          <p:nvSpPr>
            <p:cNvPr id="11" name="Szövegdoboz 10"/>
            <p:cNvSpPr txBox="1"/>
            <p:nvPr/>
          </p:nvSpPr>
          <p:spPr>
            <a:xfrm>
              <a:off x="1696531" y="2708963"/>
              <a:ext cx="1637537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„</a:t>
              </a:r>
              <a:r>
                <a:rPr lang="hu-HU" dirty="0" err="1" smtClean="0"/>
                <a:t>Select</a:t>
              </a:r>
              <a:r>
                <a:rPr lang="hu-HU" dirty="0" smtClean="0"/>
                <a:t>” csomagok összeválogatása a borvidék legjobb boraiból</a:t>
              </a:r>
              <a:endParaRPr lang="hu-HU" dirty="0"/>
            </a:p>
          </p:txBody>
        </p:sp>
        <p:sp>
          <p:nvSpPr>
            <p:cNvPr id="12" name="Szövegdoboz 11"/>
            <p:cNvSpPr txBox="1"/>
            <p:nvPr/>
          </p:nvSpPr>
          <p:spPr>
            <a:xfrm>
              <a:off x="3792983" y="2905090"/>
              <a:ext cx="18426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A „grand </a:t>
              </a:r>
              <a:r>
                <a:rPr lang="hu-HU" dirty="0" err="1" smtClean="0"/>
                <a:t>vin</a:t>
              </a:r>
              <a:r>
                <a:rPr lang="hu-HU" dirty="0" smtClean="0"/>
                <a:t>” borházasítás megalkotása</a:t>
              </a:r>
              <a:endParaRPr lang="hu-HU" dirty="0"/>
            </a:p>
          </p:txBody>
        </p:sp>
        <p:sp>
          <p:nvSpPr>
            <p:cNvPr id="13" name="Szövegdoboz 12"/>
            <p:cNvSpPr txBox="1"/>
            <p:nvPr/>
          </p:nvSpPr>
          <p:spPr>
            <a:xfrm>
              <a:off x="5952629" y="3192181"/>
              <a:ext cx="18426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/>
                <a:t>Egységes arculat</a:t>
              </a:r>
              <a:endParaRPr lang="hu-HU" dirty="0"/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2125542" y="1629172"/>
              <a:ext cx="51775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sz="2000" b="1" dirty="0" smtClean="0"/>
                <a:t>A szekszárdi borvidék </a:t>
              </a:r>
              <a:r>
                <a:rPr lang="hu-HU" sz="2000" b="1" dirty="0" err="1" smtClean="0"/>
                <a:t>imázsának</a:t>
              </a:r>
              <a:r>
                <a:rPr lang="hu-HU" sz="2000" b="1" dirty="0" smtClean="0"/>
                <a:t> erősítése</a:t>
              </a:r>
              <a:endParaRPr lang="hu-HU" sz="2000" b="1" dirty="0"/>
            </a:p>
          </p:txBody>
        </p:sp>
        <p:sp>
          <p:nvSpPr>
            <p:cNvPr id="15" name="Szövegdoboz 14"/>
            <p:cNvSpPr txBox="1"/>
            <p:nvPr/>
          </p:nvSpPr>
          <p:spPr>
            <a:xfrm>
              <a:off x="3415101" y="4851743"/>
              <a:ext cx="25984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b="1" dirty="0" smtClean="0"/>
                <a:t>Pincészetek összefogása</a:t>
              </a:r>
              <a:endParaRPr lang="hu-HU" b="1" dirty="0"/>
            </a:p>
          </p:txBody>
        </p:sp>
      </p:grpSp>
      <p:sp>
        <p:nvSpPr>
          <p:cNvPr id="22" name="Ötszög 21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23" name="Sávnyíl 22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Sávnyíl 23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Sávnyíl 24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Sávnyíl 25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688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javaslatok megvalósításával mérséklődnek a kockázatok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12</a:t>
            </a:fld>
            <a:endParaRPr lang="hu-HU"/>
          </a:p>
        </p:txBody>
      </p:sp>
      <p:graphicFrame>
        <p:nvGraphicFramePr>
          <p:cNvPr id="22" name="Táblázat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223813"/>
              </p:ext>
            </p:extLst>
          </p:nvPr>
        </p:nvGraphicFramePr>
        <p:xfrm>
          <a:off x="885952" y="929809"/>
          <a:ext cx="9647936" cy="4998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984"/>
                <a:gridCol w="2411984"/>
                <a:gridCol w="2411984"/>
                <a:gridCol w="2411984"/>
              </a:tblGrid>
              <a:tr h="54704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Kockázat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Súlya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Valószínűsége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Javaslat</a:t>
                      </a:r>
                      <a:endParaRPr lang="hu-HU" dirty="0"/>
                    </a:p>
                  </a:txBody>
                  <a:tcPr anchor="ctr"/>
                </a:tc>
              </a:tr>
              <a:tr h="134888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Nem</a:t>
                      </a:r>
                      <a:r>
                        <a:rPr lang="hu-HU" baseline="0" dirty="0" smtClean="0"/>
                        <a:t> hatékony együttműködés a klaszterben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0,75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0,1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Szorosabb partnerségek</a:t>
                      </a:r>
                      <a:endParaRPr lang="hu-HU" dirty="0"/>
                    </a:p>
                  </a:txBody>
                  <a:tcPr anchor="ctr"/>
                </a:tc>
              </a:tr>
              <a:tr h="1348889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Elmaradó turizmusnövekedés 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0,25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0,25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 újra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dirty="0" smtClean="0"/>
                        <a:t>pozicionálás</a:t>
                      </a:r>
                      <a:r>
                        <a:rPr lang="hu-HU" baseline="0" dirty="0" smtClean="0"/>
                        <a:t> és az áremelés ellensúlyozza</a:t>
                      </a:r>
                      <a:endParaRPr lang="hu-HU" dirty="0"/>
                    </a:p>
                  </a:txBody>
                  <a:tcPr anchor="ctr"/>
                </a:tc>
              </a:tr>
              <a:tr h="1753555"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Grand </a:t>
                      </a:r>
                      <a:r>
                        <a:rPr lang="hu-HU" dirty="0" err="1" smtClean="0"/>
                        <a:t>vin</a:t>
                      </a:r>
                      <a:r>
                        <a:rPr lang="hu-HU" dirty="0" smtClean="0"/>
                        <a:t> nem sikeres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0,33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0,25</a:t>
                      </a:r>
                      <a:endParaRPr lang="hu-H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A már meglévő</a:t>
                      </a:r>
                      <a:r>
                        <a:rPr lang="hu-HU" baseline="0" dirty="0" smtClean="0"/>
                        <a:t> és sikeres termékpaletta lehetőséget biztosít a helyettesítésre </a:t>
                      </a:r>
                      <a:endParaRPr lang="hu-H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Ötszög 4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6" name="Sávnyíl 5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Sávnyíl 6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Sávnyíl 7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Sávnyíl 8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6878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feladatok végrehajtása kidolgozott időtervet igényel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13</a:t>
            </a:fld>
            <a:endParaRPr lang="hu-HU"/>
          </a:p>
        </p:txBody>
      </p:sp>
      <p:graphicFrame>
        <p:nvGraphicFramePr>
          <p:cNvPr id="2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272100"/>
              </p:ext>
            </p:extLst>
          </p:nvPr>
        </p:nvGraphicFramePr>
        <p:xfrm>
          <a:off x="426720" y="877824"/>
          <a:ext cx="11161329" cy="5425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Ötszög 4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6" name="Sávnyíl 5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Sávnyíl 6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" name="Sávnyíl 7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Sávnyíl 8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0478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sikeres implementáció meghozza a gyümölcsét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14</a:t>
            </a:fld>
            <a:endParaRPr lang="hu-HU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6496300"/>
              </p:ext>
            </p:extLst>
          </p:nvPr>
        </p:nvGraphicFramePr>
        <p:xfrm>
          <a:off x="2255743" y="1290466"/>
          <a:ext cx="7680513" cy="5108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2" name="Egyenes összekötő 11"/>
          <p:cNvCxnSpPr/>
          <p:nvPr/>
        </p:nvCxnSpPr>
        <p:spPr>
          <a:xfrm flipH="1">
            <a:off x="7295433" y="1743456"/>
            <a:ext cx="22611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gyenes összekötő 13"/>
          <p:cNvCxnSpPr/>
          <p:nvPr/>
        </p:nvCxnSpPr>
        <p:spPr>
          <a:xfrm flipH="1">
            <a:off x="7295433" y="2456688"/>
            <a:ext cx="22611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églalap 12"/>
          <p:cNvSpPr/>
          <p:nvPr/>
        </p:nvSpPr>
        <p:spPr>
          <a:xfrm>
            <a:off x="4832649" y="1743456"/>
            <a:ext cx="2816352" cy="7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2018-ban 54 millió Forintos többlet realizálható</a:t>
            </a:r>
            <a:endParaRPr lang="hu-HU" dirty="0"/>
          </a:p>
        </p:txBody>
      </p:sp>
      <p:sp>
        <p:nvSpPr>
          <p:cNvPr id="15" name="Téglalap 14"/>
          <p:cNvSpPr/>
          <p:nvPr/>
        </p:nvSpPr>
        <p:spPr>
          <a:xfrm>
            <a:off x="2245747" y="979571"/>
            <a:ext cx="7700503" cy="29260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Az árbevétel alakulása 2012-2018</a:t>
            </a:r>
            <a:endParaRPr lang="hu-HU" dirty="0"/>
          </a:p>
        </p:txBody>
      </p:sp>
      <p:sp>
        <p:nvSpPr>
          <p:cNvPr id="17" name="Szövegdoboz 1"/>
          <p:cNvSpPr txBox="1"/>
          <p:nvPr/>
        </p:nvSpPr>
        <p:spPr>
          <a:xfrm>
            <a:off x="2285727" y="5794739"/>
            <a:ext cx="565769" cy="19408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u-HU" sz="800" dirty="0" smtClean="0"/>
              <a:t>Ezer Ft</a:t>
            </a:r>
            <a:endParaRPr lang="hu-HU" sz="800" dirty="0"/>
          </a:p>
        </p:txBody>
      </p:sp>
      <p:sp>
        <p:nvSpPr>
          <p:cNvPr id="10" name="Ötszög 9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11" name="Sávnyíl 10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Sávnyíl 15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Sávnyíl 17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Sávnyíl 18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729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5968026"/>
            <a:ext cx="12192000" cy="444649"/>
          </a:xfrm>
          <a:prstGeom prst="rect">
            <a:avLst/>
          </a:prstGeom>
          <a:solidFill>
            <a:srgbClr val="482C03"/>
          </a:solidFill>
          <a:ln>
            <a:solidFill>
              <a:srgbClr val="482C0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InnoVate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0" y="6413351"/>
            <a:ext cx="12192000" cy="444649"/>
          </a:xfrm>
          <a:prstGeom prst="rect">
            <a:avLst/>
          </a:prstGeom>
          <a:solidFill>
            <a:srgbClr val="96681B"/>
          </a:solidFill>
          <a:ln>
            <a:solidFill>
              <a:srgbClr val="96681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Geisz</a:t>
            </a:r>
            <a:r>
              <a:rPr lang="hu-HU" dirty="0" smtClean="0"/>
              <a:t> András // Horváth Barnabás // </a:t>
            </a:r>
            <a:r>
              <a:rPr lang="hu-HU" dirty="0" err="1" smtClean="0"/>
              <a:t>Krőhnung-Székely</a:t>
            </a:r>
            <a:r>
              <a:rPr lang="hu-HU" dirty="0" smtClean="0"/>
              <a:t> Károly Máté</a:t>
            </a:r>
            <a:endParaRPr lang="hu-HU" dirty="0"/>
          </a:p>
        </p:txBody>
      </p:sp>
      <p:pic>
        <p:nvPicPr>
          <p:cNvPr id="9220" name="Picture 4" descr="Képtalálat a következőre: „heimann pince logo png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3303" y="5981038"/>
            <a:ext cx="1136777" cy="863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54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Mellékletek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16</a:t>
            </a:fld>
            <a:endParaRPr lang="hu-HU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7157771"/>
              </p:ext>
            </p:extLst>
          </p:nvPr>
        </p:nvGraphicFramePr>
        <p:xfrm>
          <a:off x="3810000" y="10104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32" y="4150585"/>
            <a:ext cx="11516720" cy="923544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3810000" y="1010412"/>
            <a:ext cx="4572000" cy="332232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Árbevétel és profit alakulása (2007-2012)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5457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Mellékletek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17</a:t>
            </a:fld>
            <a:endParaRPr lang="hu-HU"/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3268272"/>
              </p:ext>
            </p:extLst>
          </p:nvPr>
        </p:nvGraphicFramePr>
        <p:xfrm>
          <a:off x="3942985" y="744534"/>
          <a:ext cx="4306029" cy="2644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églalap 5"/>
          <p:cNvSpPr/>
          <p:nvPr/>
        </p:nvSpPr>
        <p:spPr>
          <a:xfrm>
            <a:off x="3942985" y="744534"/>
            <a:ext cx="4306029" cy="36507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 saját tőke és az adósság alakulása</a:t>
            </a:r>
            <a:endParaRPr lang="hu-HU" sz="1600" dirty="0"/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273863"/>
              </p:ext>
            </p:extLst>
          </p:nvPr>
        </p:nvGraphicFramePr>
        <p:xfrm>
          <a:off x="3921242" y="3754285"/>
          <a:ext cx="4365524" cy="2644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églalap 7"/>
          <p:cNvSpPr/>
          <p:nvPr/>
        </p:nvSpPr>
        <p:spPr>
          <a:xfrm>
            <a:off x="3921242" y="3754286"/>
            <a:ext cx="4365523" cy="29782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Az árbevétel 15-20%-a realizálódik profitként</a:t>
            </a:r>
            <a:endParaRPr lang="hu-HU" sz="1600" dirty="0"/>
          </a:p>
        </p:txBody>
      </p:sp>
    </p:spTree>
    <p:extLst>
      <p:ext uri="{BB962C8B-B14F-4D97-AF65-F5344CB8AC3E}">
        <p14:creationId xmlns:p14="http://schemas.microsoft.com/office/powerpoint/2010/main" val="5751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Mellékletek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18</a:t>
            </a:fld>
            <a:endParaRPr lang="hu-HU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2290036" cy="3429000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3438"/>
            <a:ext cx="12192000" cy="281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13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Mellékletek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19</a:t>
            </a:fld>
            <a:endParaRPr lang="hu-HU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13" y="694943"/>
            <a:ext cx="11691575" cy="3230880"/>
          </a:xfrm>
          <a:prstGeom prst="rect">
            <a:avLst/>
          </a:prstGeom>
        </p:spPr>
      </p:pic>
      <p:graphicFrame>
        <p:nvGraphicFramePr>
          <p:cNvPr id="9" name="Diagra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2830958"/>
              </p:ext>
            </p:extLst>
          </p:nvPr>
        </p:nvGraphicFramePr>
        <p:xfrm>
          <a:off x="61512" y="4007327"/>
          <a:ext cx="11691575" cy="2659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églalap 9"/>
          <p:cNvSpPr/>
          <p:nvPr/>
        </p:nvSpPr>
        <p:spPr>
          <a:xfrm>
            <a:off x="61512" y="4007327"/>
            <a:ext cx="11691575" cy="26637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beruházás kumulatív </a:t>
            </a:r>
            <a:r>
              <a:rPr lang="hu-HU" dirty="0" err="1" smtClean="0"/>
              <a:t>cash-flowja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95632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Vezetői összefoglaló</a:t>
            </a:r>
            <a:endParaRPr lang="hu-HU" sz="2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2</a:t>
            </a:fld>
            <a:endParaRPr lang="hu-HU"/>
          </a:p>
        </p:txBody>
      </p:sp>
      <p:sp>
        <p:nvSpPr>
          <p:cNvPr id="5" name="Lekerekített téglalap 4"/>
          <p:cNvSpPr/>
          <p:nvPr/>
        </p:nvSpPr>
        <p:spPr>
          <a:xfrm>
            <a:off x="1017270" y="1520190"/>
            <a:ext cx="10092690" cy="1085850"/>
          </a:xfrm>
          <a:prstGeom prst="roundRect">
            <a:avLst/>
          </a:prstGeom>
          <a:noFill/>
          <a:ln w="19050">
            <a:solidFill>
              <a:srgbClr val="4A66A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 smtClean="0">
                <a:solidFill>
                  <a:schemeClr val="tx1"/>
                </a:solidFill>
              </a:rPr>
              <a:t>A </a:t>
            </a:r>
            <a:r>
              <a:rPr lang="hu-HU" i="1" dirty="0" err="1" smtClean="0">
                <a:solidFill>
                  <a:schemeClr val="tx1"/>
                </a:solidFill>
              </a:rPr>
              <a:t>Heimann</a:t>
            </a:r>
            <a:r>
              <a:rPr lang="hu-HU" i="1" dirty="0" smtClean="0">
                <a:solidFill>
                  <a:schemeClr val="tx1"/>
                </a:solidFill>
              </a:rPr>
              <a:t> pincészetnek a gyilkos árversenyt elkerülendő…</a:t>
            </a:r>
            <a:endParaRPr lang="hu-HU" i="1" dirty="0">
              <a:solidFill>
                <a:schemeClr val="tx1"/>
              </a:solidFill>
            </a:endParaRPr>
          </a:p>
        </p:txBody>
      </p:sp>
      <p:sp>
        <p:nvSpPr>
          <p:cNvPr id="6" name="Lekerekített téglalap 5"/>
          <p:cNvSpPr/>
          <p:nvPr/>
        </p:nvSpPr>
        <p:spPr>
          <a:xfrm>
            <a:off x="1017270" y="3032760"/>
            <a:ext cx="10092690" cy="1085850"/>
          </a:xfrm>
          <a:prstGeom prst="roundRect">
            <a:avLst/>
          </a:prstGeom>
          <a:noFill/>
          <a:ln w="19050">
            <a:solidFill>
              <a:srgbClr val="4A66A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 smtClean="0">
                <a:solidFill>
                  <a:schemeClr val="tx1"/>
                </a:solidFill>
              </a:rPr>
              <a:t>…termelési folyamatait optimalizálva, az </a:t>
            </a:r>
            <a:r>
              <a:rPr lang="hu-HU" i="1" dirty="0" err="1" smtClean="0">
                <a:solidFill>
                  <a:schemeClr val="tx1"/>
                </a:solidFill>
              </a:rPr>
              <a:t>on-trade</a:t>
            </a:r>
            <a:r>
              <a:rPr lang="hu-HU" i="1" dirty="0" smtClean="0">
                <a:solidFill>
                  <a:schemeClr val="tx1"/>
                </a:solidFill>
              </a:rPr>
              <a:t> kereskedelmet erősítve, valamint a szekszárdi bortermelőkkel együttműködve…</a:t>
            </a:r>
            <a:endParaRPr lang="hu-HU" i="1" dirty="0">
              <a:solidFill>
                <a:schemeClr val="tx1"/>
              </a:solidFill>
            </a:endParaRPr>
          </a:p>
        </p:txBody>
      </p:sp>
      <p:sp>
        <p:nvSpPr>
          <p:cNvPr id="7" name="Lekerekített téglalap 6"/>
          <p:cNvSpPr/>
          <p:nvPr/>
        </p:nvSpPr>
        <p:spPr>
          <a:xfrm>
            <a:off x="1017270" y="4545330"/>
            <a:ext cx="10092690" cy="1085850"/>
          </a:xfrm>
          <a:prstGeom prst="roundRect">
            <a:avLst/>
          </a:prstGeom>
          <a:noFill/>
          <a:ln w="19050">
            <a:solidFill>
              <a:srgbClr val="4A66A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i="1" dirty="0" smtClean="0">
                <a:solidFill>
                  <a:schemeClr val="tx1"/>
                </a:solidFill>
              </a:rPr>
              <a:t>…kell megőriznie stabil növekedési ütemét és tovább fejleszteni hazai és nemzetközi megítélését.</a:t>
            </a:r>
            <a:endParaRPr lang="hu-H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87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Mellékletek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20</a:t>
            </a:fld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44" y="813120"/>
            <a:ext cx="3553603" cy="2615880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4101" y="813120"/>
            <a:ext cx="4183797" cy="2500056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225" y="3512857"/>
            <a:ext cx="7735673" cy="3251182"/>
          </a:xfrm>
          <a:prstGeom prst="rect">
            <a:avLst/>
          </a:prstGeom>
        </p:spPr>
      </p:pic>
      <p:sp>
        <p:nvSpPr>
          <p:cNvPr id="10" name="Szövegdoboz 1"/>
          <p:cNvSpPr txBox="1"/>
          <p:nvPr/>
        </p:nvSpPr>
        <p:spPr>
          <a:xfrm>
            <a:off x="8224474" y="887748"/>
            <a:ext cx="3909507" cy="2425427"/>
          </a:xfrm>
          <a:prstGeom prst="rect">
            <a:avLst/>
          </a:prstGeom>
          <a:solidFill>
            <a:schemeClr val="accent2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2400"/>
              <a:t>3 éves futamidejű MÁK 2,5%-os kamatával</a:t>
            </a:r>
            <a:r>
              <a:rPr lang="hu-HU" sz="2400" baseline="0"/>
              <a:t> diszkontálva </a:t>
            </a:r>
            <a:endParaRPr lang="hu-HU" sz="2400"/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24474" y="3512857"/>
            <a:ext cx="3909507" cy="2886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74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Lekerekített téglalap 39"/>
          <p:cNvSpPr/>
          <p:nvPr/>
        </p:nvSpPr>
        <p:spPr>
          <a:xfrm>
            <a:off x="9176252" y="936398"/>
            <a:ext cx="2672171" cy="5176981"/>
          </a:xfrm>
          <a:prstGeom prst="roundRect">
            <a:avLst/>
          </a:prstGeom>
          <a:solidFill>
            <a:schemeClr val="bg1"/>
          </a:solidFill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3</a:t>
            </a:fld>
            <a:endParaRPr lang="hu-HU"/>
          </a:p>
        </p:txBody>
      </p:sp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Nagy múlt, ígéretes jövő</a:t>
            </a:r>
            <a:endParaRPr lang="hu-HU" dirty="0"/>
          </a:p>
        </p:txBody>
      </p:sp>
      <p:graphicFrame>
        <p:nvGraphicFramePr>
          <p:cNvPr id="34" name="Diagram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4901459"/>
              </p:ext>
            </p:extLst>
          </p:nvPr>
        </p:nvGraphicFramePr>
        <p:xfrm>
          <a:off x="325755" y="744534"/>
          <a:ext cx="4306029" cy="2644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églalap 10"/>
          <p:cNvSpPr/>
          <p:nvPr/>
        </p:nvSpPr>
        <p:spPr>
          <a:xfrm>
            <a:off x="325755" y="744534"/>
            <a:ext cx="4306029" cy="36507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 saját tőke és az adósság alakulása</a:t>
            </a:r>
            <a:endParaRPr lang="hu-HU" sz="1600" dirty="0"/>
          </a:p>
        </p:txBody>
      </p:sp>
      <p:sp>
        <p:nvSpPr>
          <p:cNvPr id="35" name="Háromszög 34"/>
          <p:cNvSpPr/>
          <p:nvPr>
            <p:custDataLst>
              <p:tags r:id="rId1"/>
            </p:custDataLst>
          </p:nvPr>
        </p:nvSpPr>
        <p:spPr>
          <a:xfrm rot="5400000">
            <a:off x="3747449" y="1988372"/>
            <a:ext cx="2743200" cy="255528"/>
          </a:xfrm>
          <a:prstGeom prst="triangle">
            <a:avLst>
              <a:gd name="adj" fmla="val 5011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Arial Narrow" panose="020B0606020202030204" pitchFamily="34" charset="0"/>
            </a:endParaRPr>
          </a:p>
        </p:txBody>
      </p:sp>
      <p:sp>
        <p:nvSpPr>
          <p:cNvPr id="37" name="Lekerekített téglalap 36"/>
          <p:cNvSpPr/>
          <p:nvPr/>
        </p:nvSpPr>
        <p:spPr>
          <a:xfrm>
            <a:off x="5585113" y="1413795"/>
            <a:ext cx="2436582" cy="1404678"/>
          </a:xfrm>
          <a:prstGeom prst="round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Az adósságállomány fedezettsége 35%-ról 134%-ra nőtt</a:t>
            </a:r>
          </a:p>
        </p:txBody>
      </p:sp>
      <p:sp>
        <p:nvSpPr>
          <p:cNvPr id="38" name="Lekerekített téglalap 37"/>
          <p:cNvSpPr/>
          <p:nvPr/>
        </p:nvSpPr>
        <p:spPr>
          <a:xfrm>
            <a:off x="9320145" y="4475221"/>
            <a:ext cx="2384384" cy="1091577"/>
          </a:xfrm>
          <a:prstGeom prst="round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Erős kapcsolati háló</a:t>
            </a:r>
          </a:p>
        </p:txBody>
      </p:sp>
      <p:sp>
        <p:nvSpPr>
          <p:cNvPr id="39" name="Lekerekített téglalap 38"/>
          <p:cNvSpPr/>
          <p:nvPr/>
        </p:nvSpPr>
        <p:spPr>
          <a:xfrm>
            <a:off x="9330242" y="1570345"/>
            <a:ext cx="2384384" cy="1091577"/>
          </a:xfrm>
          <a:prstGeom prst="round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250 éves hagyomány</a:t>
            </a:r>
          </a:p>
        </p:txBody>
      </p:sp>
      <p:sp>
        <p:nvSpPr>
          <p:cNvPr id="26" name="Lekerekített téglalap 25"/>
          <p:cNvSpPr/>
          <p:nvPr/>
        </p:nvSpPr>
        <p:spPr>
          <a:xfrm>
            <a:off x="5611635" y="4423545"/>
            <a:ext cx="2436582" cy="1404678"/>
          </a:xfrm>
          <a:prstGeom prst="round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Prémium portfóliónak megfelelő disztribúciós csatornák</a:t>
            </a:r>
            <a:endParaRPr lang="hu-HU" dirty="0"/>
          </a:p>
        </p:txBody>
      </p:sp>
      <p:graphicFrame>
        <p:nvGraphicFramePr>
          <p:cNvPr id="28" name="Diagram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483680"/>
              </p:ext>
            </p:extLst>
          </p:nvPr>
        </p:nvGraphicFramePr>
        <p:xfrm>
          <a:off x="304012" y="3754285"/>
          <a:ext cx="4365524" cy="2644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Téglalap 28"/>
          <p:cNvSpPr/>
          <p:nvPr/>
        </p:nvSpPr>
        <p:spPr>
          <a:xfrm>
            <a:off x="304012" y="3754286"/>
            <a:ext cx="4365523" cy="297829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Az árbevétel 15-20%-a realizálódik profitként</a:t>
            </a:r>
            <a:endParaRPr lang="hu-HU" sz="1600" dirty="0"/>
          </a:p>
        </p:txBody>
      </p:sp>
      <p:sp>
        <p:nvSpPr>
          <p:cNvPr id="30" name="Háromszög 29"/>
          <p:cNvSpPr/>
          <p:nvPr>
            <p:custDataLst>
              <p:tags r:id="rId2"/>
            </p:custDataLst>
          </p:nvPr>
        </p:nvSpPr>
        <p:spPr>
          <a:xfrm rot="5400000">
            <a:off x="3753776" y="5004449"/>
            <a:ext cx="2743200" cy="242873"/>
          </a:xfrm>
          <a:prstGeom prst="triangle">
            <a:avLst>
              <a:gd name="adj" fmla="val 5011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Arial Narrow" panose="020B0606020202030204" pitchFamily="34" charset="0"/>
            </a:endParaRPr>
          </a:p>
        </p:txBody>
      </p:sp>
      <p:sp>
        <p:nvSpPr>
          <p:cNvPr id="31" name="Pluszjel 30"/>
          <p:cNvSpPr/>
          <p:nvPr/>
        </p:nvSpPr>
        <p:spPr>
          <a:xfrm>
            <a:off x="8250902" y="3231533"/>
            <a:ext cx="696143" cy="706609"/>
          </a:xfrm>
          <a:prstGeom prst="mathPlus">
            <a:avLst/>
          </a:prstGeom>
          <a:solidFill>
            <a:srgbClr val="78697B"/>
          </a:solidFill>
          <a:ln>
            <a:solidFill>
              <a:srgbClr val="78697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170" name="Picture 2" descr="https://d30y9cdsu7xlg0.cloudfront.net/png/625368-20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975" y="3117561"/>
            <a:ext cx="934554" cy="934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/>
          <p:cNvSpPr txBox="1"/>
          <p:nvPr/>
        </p:nvSpPr>
        <p:spPr>
          <a:xfrm>
            <a:off x="9355213" y="3195314"/>
            <a:ext cx="14397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latin typeface="Georgia" panose="02040502050405020303" pitchFamily="18" charset="0"/>
              </a:rPr>
              <a:t>1758</a:t>
            </a:r>
            <a:endParaRPr lang="hu-HU" sz="4000" b="1" dirty="0">
              <a:latin typeface="Georgia" panose="02040502050405020303" pitchFamily="18" charset="0"/>
            </a:endParaRPr>
          </a:p>
        </p:txBody>
      </p:sp>
      <p:sp>
        <p:nvSpPr>
          <p:cNvPr id="18" name="Ötszög 17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19" name="Sávnyíl 18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Sávnyíl 19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Sávnyíl 20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Sávnyíl 22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438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4</a:t>
            </a:fld>
            <a:endParaRPr lang="hu-HU"/>
          </a:p>
        </p:txBody>
      </p:sp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n-lt"/>
              </a:rPr>
              <a:t>Az iparági körülmények lehetővé teszik a fejlődést</a:t>
            </a:r>
            <a:endParaRPr lang="hu-HU" dirty="0">
              <a:latin typeface="+mn-lt"/>
            </a:endParaRPr>
          </a:p>
        </p:txBody>
      </p:sp>
      <p:sp>
        <p:nvSpPr>
          <p:cNvPr id="2" name="Lekerekített téglalap 1"/>
          <p:cNvSpPr/>
          <p:nvPr/>
        </p:nvSpPr>
        <p:spPr>
          <a:xfrm>
            <a:off x="3880072" y="984607"/>
            <a:ext cx="2928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Növekedés mind volumenben és értékben</a:t>
            </a:r>
            <a:endParaRPr lang="hu-HU" dirty="0"/>
          </a:p>
        </p:txBody>
      </p:sp>
      <p:sp>
        <p:nvSpPr>
          <p:cNvPr id="24" name="Lekerekített téglalap 23"/>
          <p:cNvSpPr/>
          <p:nvPr/>
        </p:nvSpPr>
        <p:spPr>
          <a:xfrm>
            <a:off x="1578119" y="3999605"/>
            <a:ext cx="2928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Olcsó külföldi márkák</a:t>
            </a:r>
            <a:endParaRPr lang="hu-HU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7710299" y="2529603"/>
            <a:ext cx="2928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Borvidéki társulások szerepe</a:t>
            </a:r>
            <a:endParaRPr lang="hu-HU" dirty="0"/>
          </a:p>
        </p:txBody>
      </p:sp>
      <p:pic>
        <p:nvPicPr>
          <p:cNvPr id="2050" name="Picture 2" descr="https://d30y9cdsu7xlg0.cloudfront.net/png/690354-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866" y="332062"/>
            <a:ext cx="925681" cy="925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d30y9cdsu7xlg0.cloudfront.net/png/658715-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619" y="3102120"/>
            <a:ext cx="867268" cy="867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s://d30y9cdsu7xlg0.cloudfront.net/png/97905-2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323" y="1699054"/>
            <a:ext cx="828383" cy="82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Lekerekített téglalap 27"/>
          <p:cNvSpPr/>
          <p:nvPr/>
        </p:nvSpPr>
        <p:spPr>
          <a:xfrm>
            <a:off x="4932589" y="5448470"/>
            <a:ext cx="2928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Új trendek a keresletben (könnyű borok)</a:t>
            </a:r>
            <a:endParaRPr lang="hu-HU" dirty="0"/>
          </a:p>
        </p:txBody>
      </p: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4418647" y="2297426"/>
            <a:ext cx="337437" cy="326152"/>
          </a:xfrm>
          <a:prstGeom prst="rect">
            <a:avLst/>
          </a:prstGeom>
          <a:solidFill>
            <a:schemeClr val="hlink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/>
            <a:r>
              <a:rPr lang="en-US" sz="11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6915678" y="1777076"/>
            <a:ext cx="340031" cy="326153"/>
          </a:xfrm>
          <a:prstGeom prst="rect">
            <a:avLst/>
          </a:prstGeom>
          <a:solidFill>
            <a:schemeClr val="hlink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/>
            <a:r>
              <a:rPr lang="en-US" sz="1100" b="1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43" name="Rectangle 36"/>
          <p:cNvSpPr>
            <a:spLocks noChangeArrowheads="1"/>
          </p:cNvSpPr>
          <p:nvPr/>
        </p:nvSpPr>
        <p:spPr bwMode="auto">
          <a:xfrm>
            <a:off x="7476342" y="4204546"/>
            <a:ext cx="337437" cy="326152"/>
          </a:xfrm>
          <a:prstGeom prst="rect">
            <a:avLst/>
          </a:prstGeom>
          <a:solidFill>
            <a:schemeClr val="hlink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/>
            <a:r>
              <a:rPr lang="en-US" sz="1100" b="1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44" name="Rectangle 37"/>
          <p:cNvSpPr>
            <a:spLocks noChangeArrowheads="1"/>
          </p:cNvSpPr>
          <p:nvPr/>
        </p:nvSpPr>
        <p:spPr bwMode="auto">
          <a:xfrm>
            <a:off x="4932589" y="4754772"/>
            <a:ext cx="337437" cy="323663"/>
          </a:xfrm>
          <a:prstGeom prst="rect">
            <a:avLst/>
          </a:prstGeom>
          <a:solidFill>
            <a:schemeClr val="hlink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eaLnBrk="0" hangingPunct="0"/>
            <a:r>
              <a:rPr lang="en-US" sz="1100" b="1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49" name="Rectangle 42"/>
          <p:cNvSpPr>
            <a:spLocks noChangeArrowheads="1"/>
          </p:cNvSpPr>
          <p:nvPr/>
        </p:nvSpPr>
        <p:spPr bwMode="auto">
          <a:xfrm rot="9198256">
            <a:off x="5111689" y="2471706"/>
            <a:ext cx="1993472" cy="1914588"/>
          </a:xfrm>
          <a:prstGeom prst="rect">
            <a:avLst/>
          </a:prstGeom>
          <a:solidFill>
            <a:srgbClr val="00206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dirty="0"/>
          </a:p>
        </p:txBody>
      </p:sp>
      <p:sp>
        <p:nvSpPr>
          <p:cNvPr id="50" name="Freeform 43"/>
          <p:cNvSpPr>
            <a:spLocks/>
          </p:cNvSpPr>
          <p:nvPr/>
        </p:nvSpPr>
        <p:spPr bwMode="auto">
          <a:xfrm rot="9198256">
            <a:off x="6196677" y="4324053"/>
            <a:ext cx="2271209" cy="2390124"/>
          </a:xfrm>
          <a:custGeom>
            <a:avLst/>
            <a:gdLst>
              <a:gd name="T0" fmla="*/ 0 w 820"/>
              <a:gd name="T1" fmla="*/ 0 h 819"/>
              <a:gd name="T2" fmla="*/ 0 w 820"/>
              <a:gd name="T3" fmla="*/ 819 h 819"/>
              <a:gd name="T4" fmla="*/ 820 w 820"/>
              <a:gd name="T5" fmla="*/ 819 h 819"/>
              <a:gd name="T6" fmla="*/ 0 60000 65536"/>
              <a:gd name="T7" fmla="*/ 0 60000 65536"/>
              <a:gd name="T8" fmla="*/ 0 60000 65536"/>
              <a:gd name="T9" fmla="*/ 0 w 820"/>
              <a:gd name="T10" fmla="*/ 0 h 819"/>
              <a:gd name="T11" fmla="*/ 820 w 820"/>
              <a:gd name="T12" fmla="*/ 819 h 8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0" h="819">
                <a:moveTo>
                  <a:pt x="0" y="0"/>
                </a:moveTo>
                <a:lnTo>
                  <a:pt x="0" y="819"/>
                </a:lnTo>
                <a:lnTo>
                  <a:pt x="820" y="819"/>
                </a:lnTo>
              </a:path>
            </a:pathLst>
          </a:custGeom>
          <a:noFill/>
          <a:ln w="22225" cap="flat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sp>
        <p:nvSpPr>
          <p:cNvPr id="51" name="Freeform 44"/>
          <p:cNvSpPr>
            <a:spLocks/>
          </p:cNvSpPr>
          <p:nvPr/>
        </p:nvSpPr>
        <p:spPr bwMode="auto">
          <a:xfrm rot="14598256">
            <a:off x="2845359" y="3354490"/>
            <a:ext cx="2180988" cy="2491840"/>
          </a:xfrm>
          <a:custGeom>
            <a:avLst/>
            <a:gdLst>
              <a:gd name="T0" fmla="*/ 0 w 820"/>
              <a:gd name="T1" fmla="*/ 0 h 819"/>
              <a:gd name="T2" fmla="*/ 0 w 820"/>
              <a:gd name="T3" fmla="*/ 819 h 819"/>
              <a:gd name="T4" fmla="*/ 820 w 820"/>
              <a:gd name="T5" fmla="*/ 819 h 819"/>
              <a:gd name="T6" fmla="*/ 0 60000 65536"/>
              <a:gd name="T7" fmla="*/ 0 60000 65536"/>
              <a:gd name="T8" fmla="*/ 0 60000 65536"/>
              <a:gd name="T9" fmla="*/ 0 w 820"/>
              <a:gd name="T10" fmla="*/ 0 h 819"/>
              <a:gd name="T11" fmla="*/ 820 w 820"/>
              <a:gd name="T12" fmla="*/ 819 h 8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0" h="819">
                <a:moveTo>
                  <a:pt x="0" y="0"/>
                </a:moveTo>
                <a:lnTo>
                  <a:pt x="0" y="819"/>
                </a:lnTo>
                <a:lnTo>
                  <a:pt x="820" y="819"/>
                </a:lnTo>
              </a:path>
            </a:pathLst>
          </a:custGeom>
          <a:noFill/>
          <a:ln w="22225" cap="flat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sp>
        <p:nvSpPr>
          <p:cNvPr id="52" name="Freeform 45"/>
          <p:cNvSpPr>
            <a:spLocks/>
          </p:cNvSpPr>
          <p:nvPr/>
        </p:nvSpPr>
        <p:spPr bwMode="auto">
          <a:xfrm rot="3798256" flipH="1">
            <a:off x="3688314" y="214857"/>
            <a:ext cx="2395104" cy="2253038"/>
          </a:xfrm>
          <a:custGeom>
            <a:avLst/>
            <a:gdLst>
              <a:gd name="T0" fmla="*/ 0 w 820"/>
              <a:gd name="T1" fmla="*/ 0 h 819"/>
              <a:gd name="T2" fmla="*/ 0 w 820"/>
              <a:gd name="T3" fmla="*/ 819 h 819"/>
              <a:gd name="T4" fmla="*/ 820 w 820"/>
              <a:gd name="T5" fmla="*/ 819 h 819"/>
              <a:gd name="T6" fmla="*/ 0 60000 65536"/>
              <a:gd name="T7" fmla="*/ 0 60000 65536"/>
              <a:gd name="T8" fmla="*/ 0 60000 65536"/>
              <a:gd name="T9" fmla="*/ 0 w 820"/>
              <a:gd name="T10" fmla="*/ 0 h 819"/>
              <a:gd name="T11" fmla="*/ 820 w 820"/>
              <a:gd name="T12" fmla="*/ 819 h 8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0" h="819">
                <a:moveTo>
                  <a:pt x="0" y="0"/>
                </a:moveTo>
                <a:lnTo>
                  <a:pt x="0" y="819"/>
                </a:lnTo>
                <a:lnTo>
                  <a:pt x="820" y="819"/>
                </a:lnTo>
              </a:path>
            </a:pathLst>
          </a:custGeom>
          <a:noFill/>
          <a:ln w="22225" cap="flat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sp>
        <p:nvSpPr>
          <p:cNvPr id="53" name="Freeform 46"/>
          <p:cNvSpPr>
            <a:spLocks/>
          </p:cNvSpPr>
          <p:nvPr/>
        </p:nvSpPr>
        <p:spPr bwMode="auto">
          <a:xfrm rot="14598256" flipH="1" flipV="1">
            <a:off x="7194238" y="1012916"/>
            <a:ext cx="2173519" cy="2491840"/>
          </a:xfrm>
          <a:custGeom>
            <a:avLst/>
            <a:gdLst>
              <a:gd name="T0" fmla="*/ 0 w 820"/>
              <a:gd name="T1" fmla="*/ 0 h 819"/>
              <a:gd name="T2" fmla="*/ 0 w 820"/>
              <a:gd name="T3" fmla="*/ 819 h 819"/>
              <a:gd name="T4" fmla="*/ 820 w 820"/>
              <a:gd name="T5" fmla="*/ 819 h 819"/>
              <a:gd name="T6" fmla="*/ 0 60000 65536"/>
              <a:gd name="T7" fmla="*/ 0 60000 65536"/>
              <a:gd name="T8" fmla="*/ 0 60000 65536"/>
              <a:gd name="T9" fmla="*/ 0 w 820"/>
              <a:gd name="T10" fmla="*/ 0 h 819"/>
              <a:gd name="T11" fmla="*/ 820 w 820"/>
              <a:gd name="T12" fmla="*/ 819 h 8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0" h="819">
                <a:moveTo>
                  <a:pt x="0" y="0"/>
                </a:moveTo>
                <a:lnTo>
                  <a:pt x="0" y="819"/>
                </a:lnTo>
                <a:lnTo>
                  <a:pt x="820" y="819"/>
                </a:lnTo>
              </a:path>
            </a:pathLst>
          </a:custGeom>
          <a:noFill/>
          <a:ln w="22225" cap="flat" cmpd="sng">
            <a:solidFill>
              <a:schemeClr val="hlink"/>
            </a:solidFill>
            <a:prstDash val="solid"/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/>
          </a:p>
        </p:txBody>
      </p:sp>
      <p:sp>
        <p:nvSpPr>
          <p:cNvPr id="7" name="Szövegdoboz 6"/>
          <p:cNvSpPr txBox="1"/>
          <p:nvPr/>
        </p:nvSpPr>
        <p:spPr>
          <a:xfrm>
            <a:off x="5428722" y="2834887"/>
            <a:ext cx="1413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Újra prosperál a magyar borpiac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8194" name="Picture 2" descr="https://d30y9cdsu7xlg0.cloudfront.net/png/102642-2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071" y="4623948"/>
            <a:ext cx="731271" cy="731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Ötszög 22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25" name="Sávnyíl 24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6" name="Sávnyíl 25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Sávnyíl 26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9" name="Sávnyíl 28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968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>
                <a:latin typeface="+mj-lt"/>
              </a:rPr>
              <a:t>5</a:t>
            </a:fld>
            <a:endParaRPr lang="hu-HU">
              <a:latin typeface="+mj-lt"/>
            </a:endParaRPr>
          </a:p>
        </p:txBody>
      </p:sp>
      <p:sp>
        <p:nvSpPr>
          <p:cNvPr id="14" name="Ötszög 13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15" name="Sávnyíl 14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6" name="Sávnyíl 15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Sávnyíl 16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Sávnyíl 17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árbevétel stabil növekedése komplex stratégiával érhető el 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5069785" y="613439"/>
            <a:ext cx="6800381" cy="306953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Megoldási javaslatok</a:t>
            </a:r>
            <a:endParaRPr lang="hu-HU" sz="1600" dirty="0">
              <a:latin typeface="+mj-lt"/>
            </a:endParaRPr>
          </a:p>
        </p:txBody>
      </p:sp>
      <p:sp>
        <p:nvSpPr>
          <p:cNvPr id="51" name="Téglalap 50"/>
          <p:cNvSpPr/>
          <p:nvPr/>
        </p:nvSpPr>
        <p:spPr>
          <a:xfrm>
            <a:off x="170194" y="3262750"/>
            <a:ext cx="1112050" cy="61697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Árbevétel</a:t>
            </a:r>
            <a:endParaRPr lang="hu-HU" sz="1600" dirty="0">
              <a:latin typeface="+mj-lt"/>
            </a:endParaRPr>
          </a:p>
        </p:txBody>
      </p:sp>
      <p:cxnSp>
        <p:nvCxnSpPr>
          <p:cNvPr id="3" name="Szögletes összekötő 2"/>
          <p:cNvCxnSpPr>
            <a:stCxn id="51" idx="3"/>
          </p:cNvCxnSpPr>
          <p:nvPr/>
        </p:nvCxnSpPr>
        <p:spPr>
          <a:xfrm flipV="1">
            <a:off x="1282244" y="2248071"/>
            <a:ext cx="201502" cy="1323168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zögletes összekötő 6"/>
          <p:cNvCxnSpPr>
            <a:stCxn id="51" idx="3"/>
            <a:endCxn id="40" idx="1"/>
          </p:cNvCxnSpPr>
          <p:nvPr/>
        </p:nvCxnSpPr>
        <p:spPr>
          <a:xfrm>
            <a:off x="1282244" y="3571239"/>
            <a:ext cx="201502" cy="1332134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églalap 39"/>
          <p:cNvSpPr/>
          <p:nvPr/>
        </p:nvSpPr>
        <p:spPr>
          <a:xfrm>
            <a:off x="1483746" y="4594884"/>
            <a:ext cx="1013601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Volumen</a:t>
            </a:r>
            <a:endParaRPr lang="hu-HU" sz="1600" dirty="0">
              <a:latin typeface="+mj-lt"/>
            </a:endParaRPr>
          </a:p>
        </p:txBody>
      </p:sp>
      <p:sp>
        <p:nvSpPr>
          <p:cNvPr id="41" name="Téglalap 40"/>
          <p:cNvSpPr/>
          <p:nvPr/>
        </p:nvSpPr>
        <p:spPr>
          <a:xfrm>
            <a:off x="2790096" y="3789788"/>
            <a:ext cx="2078240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Saját kapacitás</a:t>
            </a:r>
            <a:endParaRPr lang="hu-HU" sz="1600" dirty="0">
              <a:latin typeface="+mj-lt"/>
            </a:endParaRPr>
          </a:p>
        </p:txBody>
      </p:sp>
      <p:sp>
        <p:nvSpPr>
          <p:cNvPr id="42" name="Téglalap 41"/>
          <p:cNvSpPr/>
          <p:nvPr/>
        </p:nvSpPr>
        <p:spPr>
          <a:xfrm>
            <a:off x="2809025" y="5453837"/>
            <a:ext cx="2078240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Felvásárlás</a:t>
            </a:r>
            <a:endParaRPr lang="hu-HU" sz="1600" dirty="0">
              <a:latin typeface="+mj-lt"/>
            </a:endParaRPr>
          </a:p>
        </p:txBody>
      </p:sp>
      <p:cxnSp>
        <p:nvCxnSpPr>
          <p:cNvPr id="43" name="Szögletes összekötő 42"/>
          <p:cNvCxnSpPr>
            <a:stCxn id="40" idx="3"/>
            <a:endCxn id="41" idx="1"/>
          </p:cNvCxnSpPr>
          <p:nvPr/>
        </p:nvCxnSpPr>
        <p:spPr>
          <a:xfrm flipV="1">
            <a:off x="2497347" y="4098277"/>
            <a:ext cx="292749" cy="805096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zögletes összekötő 43"/>
          <p:cNvCxnSpPr>
            <a:stCxn id="40" idx="3"/>
            <a:endCxn id="42" idx="1"/>
          </p:cNvCxnSpPr>
          <p:nvPr/>
        </p:nvCxnSpPr>
        <p:spPr>
          <a:xfrm>
            <a:off x="2497347" y="4903373"/>
            <a:ext cx="311678" cy="858953"/>
          </a:xfrm>
          <a:prstGeom prst="bent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Szövegdoboz 44"/>
          <p:cNvSpPr txBox="1"/>
          <p:nvPr/>
        </p:nvSpPr>
        <p:spPr>
          <a:xfrm>
            <a:off x="5048697" y="3850865"/>
            <a:ext cx="5718363" cy="830997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+mj-lt"/>
              </a:rPr>
              <a:t>A kapacitás bővítése a vállalat tőkeszegénysége miatt csak külső forrás bevonása révén lehetséges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+mj-lt"/>
              </a:rPr>
              <a:t>Ellentétes  a cég filozófiájával </a:t>
            </a:r>
            <a:endParaRPr lang="hu-HU" sz="1600" dirty="0">
              <a:latin typeface="+mj-lt"/>
            </a:endParaRPr>
          </a:p>
        </p:txBody>
      </p:sp>
      <p:sp>
        <p:nvSpPr>
          <p:cNvPr id="46" name="Szövegdoboz 45"/>
          <p:cNvSpPr txBox="1"/>
          <p:nvPr/>
        </p:nvSpPr>
        <p:spPr>
          <a:xfrm>
            <a:off x="5048697" y="5452239"/>
            <a:ext cx="5718363" cy="584775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+mj-lt"/>
              </a:rPr>
              <a:t>A továbbiakban kis mértékben szükséges lehet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+mj-lt"/>
              </a:rPr>
              <a:t>Alacsonyabb árszegmensbe eső borok </a:t>
            </a:r>
            <a:r>
              <a:rPr lang="hu-HU" sz="1600" dirty="0" err="1" smtClean="0">
                <a:latin typeface="+mj-lt"/>
              </a:rPr>
              <a:t>esetébén</a:t>
            </a:r>
            <a:r>
              <a:rPr lang="hu-HU" sz="1600" dirty="0" smtClean="0">
                <a:latin typeface="+mj-lt"/>
              </a:rPr>
              <a:t> </a:t>
            </a:r>
            <a:endParaRPr lang="hu-HU" sz="1600" dirty="0">
              <a:latin typeface="+mj-lt"/>
            </a:endParaRPr>
          </a:p>
        </p:txBody>
      </p:sp>
      <p:sp>
        <p:nvSpPr>
          <p:cNvPr id="47" name="Szorzás 46"/>
          <p:cNvSpPr/>
          <p:nvPr/>
        </p:nvSpPr>
        <p:spPr>
          <a:xfrm>
            <a:off x="11184367" y="4011299"/>
            <a:ext cx="685800" cy="583585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48" name="Picture 2" descr="Képtalálat a következőre: „tick png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5277" y="5452239"/>
            <a:ext cx="1094882" cy="62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Téglalap 58"/>
          <p:cNvSpPr/>
          <p:nvPr/>
        </p:nvSpPr>
        <p:spPr>
          <a:xfrm>
            <a:off x="1483746" y="1803303"/>
            <a:ext cx="1013601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Árszabás </a:t>
            </a:r>
            <a:endParaRPr lang="hu-HU" sz="1600" dirty="0"/>
          </a:p>
        </p:txBody>
      </p:sp>
      <p:sp>
        <p:nvSpPr>
          <p:cNvPr id="60" name="Téglalap 59"/>
          <p:cNvSpPr/>
          <p:nvPr/>
        </p:nvSpPr>
        <p:spPr>
          <a:xfrm>
            <a:off x="2790096" y="2464962"/>
            <a:ext cx="2078240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Áremelés </a:t>
            </a:r>
            <a:endParaRPr lang="hu-HU" sz="1600" dirty="0">
              <a:latin typeface="+mj-lt"/>
            </a:endParaRPr>
          </a:p>
        </p:txBody>
      </p:sp>
      <p:sp>
        <p:nvSpPr>
          <p:cNvPr id="64" name="Szövegdoboz 63"/>
          <p:cNvSpPr txBox="1"/>
          <p:nvPr/>
        </p:nvSpPr>
        <p:spPr>
          <a:xfrm>
            <a:off x="5051963" y="2489071"/>
            <a:ext cx="5715512" cy="584775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68288" lvl="1" indent="-268288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+mj-lt"/>
              </a:rPr>
              <a:t>A célközönség kevéssé </a:t>
            </a:r>
            <a:r>
              <a:rPr lang="hu-HU" sz="1600" dirty="0" err="1" smtClean="0">
                <a:latin typeface="+mj-lt"/>
              </a:rPr>
              <a:t>árérzékeny</a:t>
            </a:r>
            <a:endParaRPr lang="hu-HU" sz="1600" dirty="0" smtClean="0">
              <a:latin typeface="+mj-lt"/>
            </a:endParaRPr>
          </a:p>
          <a:p>
            <a:pPr marL="268288" lvl="1" indent="-268288">
              <a:buFont typeface="Arial" panose="020B0604020202020204" pitchFamily="34" charset="0"/>
              <a:buChar char="•"/>
            </a:pPr>
            <a:r>
              <a:rPr lang="hu-HU" sz="1600" dirty="0" smtClean="0">
                <a:latin typeface="+mj-lt"/>
              </a:rPr>
              <a:t>Fontos a minőség és a borvidék </a:t>
            </a:r>
            <a:endParaRPr lang="hu-HU" sz="1600" dirty="0">
              <a:latin typeface="+mj-lt"/>
            </a:endParaRPr>
          </a:p>
        </p:txBody>
      </p:sp>
      <p:pic>
        <p:nvPicPr>
          <p:cNvPr id="67" name="Picture 2" descr="Képtalálat a következőre: „tick png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3692" y="2448199"/>
            <a:ext cx="1035450" cy="62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églalap 67"/>
          <p:cNvSpPr/>
          <p:nvPr/>
        </p:nvSpPr>
        <p:spPr>
          <a:xfrm>
            <a:off x="2790096" y="1096595"/>
            <a:ext cx="2078240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Szerkezeti árváltozás</a:t>
            </a:r>
            <a:endParaRPr lang="hu-HU" sz="1600" dirty="0">
              <a:latin typeface="+mj-lt"/>
            </a:endParaRPr>
          </a:p>
        </p:txBody>
      </p:sp>
      <p:sp>
        <p:nvSpPr>
          <p:cNvPr id="70" name="Szövegdoboz 69"/>
          <p:cNvSpPr txBox="1"/>
          <p:nvPr/>
        </p:nvSpPr>
        <p:spPr>
          <a:xfrm>
            <a:off x="5049300" y="987347"/>
            <a:ext cx="5742550" cy="1200329"/>
          </a:xfrm>
          <a:prstGeom prst="rect">
            <a:avLst/>
          </a:prstGeom>
          <a:ln w="19050"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+mj-lt"/>
              </a:rPr>
              <a:t>A volumen növelése nélkül lehetővé teszi az árbevétel növekedését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dirty="0" smtClean="0">
                <a:latin typeface="+mj-lt"/>
              </a:rPr>
              <a:t>Az optimalizált termelés nem igényel tőketelepítést és kapacitásbővítést sem</a:t>
            </a:r>
            <a:endParaRPr lang="hu-HU" dirty="0">
              <a:latin typeface="+mj-lt"/>
            </a:endParaRPr>
          </a:p>
        </p:txBody>
      </p:sp>
      <p:pic>
        <p:nvPicPr>
          <p:cNvPr id="71" name="Picture 2" descr="Képtalálat a következőre: „tick png”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350" y="1235990"/>
            <a:ext cx="1005792" cy="625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1" name="Szögletes összekötő 20"/>
          <p:cNvCxnSpPr>
            <a:stCxn id="59" idx="3"/>
            <a:endCxn id="68" idx="1"/>
          </p:cNvCxnSpPr>
          <p:nvPr/>
        </p:nvCxnSpPr>
        <p:spPr>
          <a:xfrm flipV="1">
            <a:off x="2497347" y="1405084"/>
            <a:ext cx="292749" cy="706708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zögletes összekötő 23"/>
          <p:cNvCxnSpPr>
            <a:stCxn id="59" idx="3"/>
            <a:endCxn id="60" idx="1"/>
          </p:cNvCxnSpPr>
          <p:nvPr/>
        </p:nvCxnSpPr>
        <p:spPr>
          <a:xfrm>
            <a:off x="2497347" y="2111792"/>
            <a:ext cx="292749" cy="66165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45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6</a:t>
            </a:fld>
            <a:endParaRPr lang="hu-HU"/>
          </a:p>
        </p:txBody>
      </p:sp>
      <p:sp>
        <p:nvSpPr>
          <p:cNvPr id="22" name="Cím 21"/>
          <p:cNvSpPr>
            <a:spLocks noGrp="1"/>
          </p:cNvSpPr>
          <p:nvPr>
            <p:ph type="title"/>
          </p:nvPr>
        </p:nvSpPr>
        <p:spPr>
          <a:xfrm>
            <a:off x="0" y="0"/>
            <a:ext cx="10904220" cy="613439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+mn-lt"/>
              </a:rPr>
              <a:t>A termelési faktorok optimális kombinációjával már az első évben 19 millió Ft árbevétel többlet érhető el</a:t>
            </a:r>
            <a:endParaRPr lang="hu-HU" dirty="0">
              <a:latin typeface="+mn-lt"/>
            </a:endParaRPr>
          </a:p>
        </p:txBody>
      </p:sp>
      <p:sp>
        <p:nvSpPr>
          <p:cNvPr id="39" name="Téglalap 38"/>
          <p:cNvSpPr/>
          <p:nvPr/>
        </p:nvSpPr>
        <p:spPr>
          <a:xfrm>
            <a:off x="355506" y="738013"/>
            <a:ext cx="3815127" cy="53071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kombináció kialakításánál figyelembe vett faktorok:</a:t>
            </a:r>
            <a:endParaRPr lang="hu-HU" dirty="0"/>
          </a:p>
        </p:txBody>
      </p:sp>
      <p:sp>
        <p:nvSpPr>
          <p:cNvPr id="40" name="Téglalap 39"/>
          <p:cNvSpPr/>
          <p:nvPr/>
        </p:nvSpPr>
        <p:spPr>
          <a:xfrm>
            <a:off x="344306" y="3381712"/>
            <a:ext cx="2078240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Borok árazása</a:t>
            </a:r>
            <a:endParaRPr lang="hu-HU" dirty="0"/>
          </a:p>
        </p:txBody>
      </p:sp>
      <p:sp>
        <p:nvSpPr>
          <p:cNvPr id="41" name="Téglalap 40"/>
          <p:cNvSpPr/>
          <p:nvPr/>
        </p:nvSpPr>
        <p:spPr>
          <a:xfrm>
            <a:off x="351223" y="2354060"/>
            <a:ext cx="2078240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Termőterületek aránya</a:t>
            </a:r>
            <a:endParaRPr lang="hu-HU" dirty="0"/>
          </a:p>
        </p:txBody>
      </p:sp>
      <p:sp>
        <p:nvSpPr>
          <p:cNvPr id="42" name="Téglalap 41"/>
          <p:cNvSpPr/>
          <p:nvPr/>
        </p:nvSpPr>
        <p:spPr>
          <a:xfrm>
            <a:off x="351223" y="1406125"/>
            <a:ext cx="2078240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Vállalati filozófia</a:t>
            </a:r>
            <a:endParaRPr lang="hu-HU" dirty="0"/>
          </a:p>
        </p:txBody>
      </p:sp>
      <p:sp>
        <p:nvSpPr>
          <p:cNvPr id="43" name="Téglalap 42"/>
          <p:cNvSpPr/>
          <p:nvPr/>
        </p:nvSpPr>
        <p:spPr>
          <a:xfrm>
            <a:off x="344306" y="4406611"/>
            <a:ext cx="2078240" cy="61697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Termékek népszerűsége</a:t>
            </a:r>
            <a:endParaRPr lang="hu-HU" dirty="0"/>
          </a:p>
        </p:txBody>
      </p:sp>
      <p:graphicFrame>
        <p:nvGraphicFramePr>
          <p:cNvPr id="44" name="Diagram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9213427"/>
              </p:ext>
            </p:extLst>
          </p:nvPr>
        </p:nvGraphicFramePr>
        <p:xfrm>
          <a:off x="4229226" y="3062005"/>
          <a:ext cx="3820430" cy="22627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5" name="Diagram 4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0207145"/>
              </p:ext>
            </p:extLst>
          </p:nvPr>
        </p:nvGraphicFramePr>
        <p:xfrm>
          <a:off x="8286363" y="3062005"/>
          <a:ext cx="3620328" cy="21650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4" name="Picture 2" descr="https://d30y9cdsu7xlg0.cloudfront.net/png/680043-2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143" y="1548825"/>
            <a:ext cx="727710" cy="60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d30y9cdsu7xlg0.cloudfront.net/png/156400-2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908" y="1640949"/>
            <a:ext cx="1520596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d30y9cdsu7xlg0.cloudfront.net/png/663444-20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7294" y="3161428"/>
            <a:ext cx="1167434" cy="1167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https://d30y9cdsu7xlg0.cloudfront.net/png/14389-200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923" y="4389677"/>
            <a:ext cx="903930" cy="702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Téglalap 45"/>
          <p:cNvSpPr/>
          <p:nvPr/>
        </p:nvSpPr>
        <p:spPr>
          <a:xfrm>
            <a:off x="8290560" y="738775"/>
            <a:ext cx="3579607" cy="53071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folyamat hatásai</a:t>
            </a:r>
            <a:endParaRPr lang="hu-HU" dirty="0"/>
          </a:p>
        </p:txBody>
      </p:sp>
      <p:sp>
        <p:nvSpPr>
          <p:cNvPr id="47" name="Téglalap 46"/>
          <p:cNvSpPr/>
          <p:nvPr/>
        </p:nvSpPr>
        <p:spPr>
          <a:xfrm>
            <a:off x="4323033" y="738012"/>
            <a:ext cx="3815127" cy="53071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Optimalizáció</a:t>
            </a:r>
            <a:r>
              <a:rPr lang="hu-HU" dirty="0" smtClean="0"/>
              <a:t> lépései</a:t>
            </a:r>
            <a:endParaRPr lang="hu-HU" dirty="0"/>
          </a:p>
        </p:txBody>
      </p:sp>
      <p:grpSp>
        <p:nvGrpSpPr>
          <p:cNvPr id="48" name="Group 50"/>
          <p:cNvGrpSpPr>
            <a:grpSpLocks/>
          </p:cNvGrpSpPr>
          <p:nvPr/>
        </p:nvGrpSpPr>
        <p:grpSpPr bwMode="auto">
          <a:xfrm>
            <a:off x="4386739" y="1465230"/>
            <a:ext cx="1993216" cy="1571757"/>
            <a:chOff x="434" y="1513"/>
            <a:chExt cx="2622" cy="2285"/>
          </a:xfrm>
        </p:grpSpPr>
        <p:sp>
          <p:nvSpPr>
            <p:cNvPr id="49" name="Freeform 45"/>
            <p:cNvSpPr>
              <a:spLocks/>
            </p:cNvSpPr>
            <p:nvPr/>
          </p:nvSpPr>
          <p:spPr bwMode="auto">
            <a:xfrm>
              <a:off x="1491" y="1513"/>
              <a:ext cx="492" cy="447"/>
            </a:xfrm>
            <a:custGeom>
              <a:avLst/>
              <a:gdLst>
                <a:gd name="T0" fmla="*/ 307 w 615"/>
                <a:gd name="T1" fmla="*/ 0 h 529"/>
                <a:gd name="T2" fmla="*/ 0 w 615"/>
                <a:gd name="T3" fmla="*/ 529 h 529"/>
                <a:gd name="T4" fmla="*/ 615 w 615"/>
                <a:gd name="T5" fmla="*/ 526 h 529"/>
                <a:gd name="T6" fmla="*/ 0 60000 65536"/>
                <a:gd name="T7" fmla="*/ 0 60000 65536"/>
                <a:gd name="T8" fmla="*/ 0 60000 65536"/>
                <a:gd name="T9" fmla="*/ 0 w 615"/>
                <a:gd name="T10" fmla="*/ 0 h 529"/>
                <a:gd name="T11" fmla="*/ 615 w 615"/>
                <a:gd name="T12" fmla="*/ 529 h 5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15" h="529">
                  <a:moveTo>
                    <a:pt x="307" y="0"/>
                  </a:moveTo>
                  <a:lnTo>
                    <a:pt x="0" y="529"/>
                  </a:lnTo>
                  <a:lnTo>
                    <a:pt x="615" y="526"/>
                  </a:lnTo>
                </a:path>
              </a:pathLst>
            </a:custGeom>
            <a:noFill/>
            <a:ln w="22225" cap="flat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en-GB" sz="2000"/>
            </a:p>
          </p:txBody>
        </p:sp>
        <p:sp>
          <p:nvSpPr>
            <p:cNvPr id="50" name="Freeform 46"/>
            <p:cNvSpPr>
              <a:spLocks/>
            </p:cNvSpPr>
            <p:nvPr/>
          </p:nvSpPr>
          <p:spPr bwMode="auto">
            <a:xfrm>
              <a:off x="1230" y="1974"/>
              <a:ext cx="1028" cy="447"/>
            </a:xfrm>
            <a:custGeom>
              <a:avLst/>
              <a:gdLst>
                <a:gd name="T0" fmla="*/ 307 w 1287"/>
                <a:gd name="T1" fmla="*/ 0 h 529"/>
                <a:gd name="T2" fmla="*/ 0 w 1287"/>
                <a:gd name="T3" fmla="*/ 529 h 529"/>
                <a:gd name="T4" fmla="*/ 1287 w 1287"/>
                <a:gd name="T5" fmla="*/ 529 h 529"/>
                <a:gd name="T6" fmla="*/ 0 60000 65536"/>
                <a:gd name="T7" fmla="*/ 0 60000 65536"/>
                <a:gd name="T8" fmla="*/ 0 60000 65536"/>
                <a:gd name="T9" fmla="*/ 0 w 1287"/>
                <a:gd name="T10" fmla="*/ 0 h 529"/>
                <a:gd name="T11" fmla="*/ 1287 w 1287"/>
                <a:gd name="T12" fmla="*/ 529 h 5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87" h="529">
                  <a:moveTo>
                    <a:pt x="307" y="0"/>
                  </a:moveTo>
                  <a:lnTo>
                    <a:pt x="0" y="529"/>
                  </a:lnTo>
                  <a:lnTo>
                    <a:pt x="1287" y="529"/>
                  </a:lnTo>
                </a:path>
              </a:pathLst>
            </a:custGeom>
            <a:noFill/>
            <a:ln w="22225" cap="flat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en-GB" sz="2000"/>
            </a:p>
          </p:txBody>
        </p:sp>
        <p:sp>
          <p:nvSpPr>
            <p:cNvPr id="51" name="Freeform 47"/>
            <p:cNvSpPr>
              <a:spLocks/>
            </p:cNvSpPr>
            <p:nvPr/>
          </p:nvSpPr>
          <p:spPr bwMode="auto">
            <a:xfrm>
              <a:off x="966" y="2434"/>
              <a:ext cx="1556" cy="447"/>
            </a:xfrm>
            <a:custGeom>
              <a:avLst/>
              <a:gdLst>
                <a:gd name="T0" fmla="*/ 307 w 1947"/>
                <a:gd name="T1" fmla="*/ 0 h 529"/>
                <a:gd name="T2" fmla="*/ 0 w 1947"/>
                <a:gd name="T3" fmla="*/ 529 h 529"/>
                <a:gd name="T4" fmla="*/ 1947 w 1947"/>
                <a:gd name="T5" fmla="*/ 529 h 529"/>
                <a:gd name="T6" fmla="*/ 0 60000 65536"/>
                <a:gd name="T7" fmla="*/ 0 60000 65536"/>
                <a:gd name="T8" fmla="*/ 0 60000 65536"/>
                <a:gd name="T9" fmla="*/ 0 w 1947"/>
                <a:gd name="T10" fmla="*/ 0 h 529"/>
                <a:gd name="T11" fmla="*/ 1947 w 1947"/>
                <a:gd name="T12" fmla="*/ 529 h 5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47" h="529">
                  <a:moveTo>
                    <a:pt x="307" y="0"/>
                  </a:moveTo>
                  <a:lnTo>
                    <a:pt x="0" y="529"/>
                  </a:lnTo>
                  <a:lnTo>
                    <a:pt x="1947" y="529"/>
                  </a:lnTo>
                </a:path>
              </a:pathLst>
            </a:custGeom>
            <a:noFill/>
            <a:ln w="22225" cap="flat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en-GB" sz="2000"/>
            </a:p>
          </p:txBody>
        </p:sp>
        <p:sp>
          <p:nvSpPr>
            <p:cNvPr id="52" name="Freeform 48"/>
            <p:cNvSpPr>
              <a:spLocks/>
            </p:cNvSpPr>
            <p:nvPr/>
          </p:nvSpPr>
          <p:spPr bwMode="auto">
            <a:xfrm>
              <a:off x="698" y="2892"/>
              <a:ext cx="2087" cy="447"/>
            </a:xfrm>
            <a:custGeom>
              <a:avLst/>
              <a:gdLst>
                <a:gd name="T0" fmla="*/ 307 w 2613"/>
                <a:gd name="T1" fmla="*/ 0 h 529"/>
                <a:gd name="T2" fmla="*/ 0 w 2613"/>
                <a:gd name="T3" fmla="*/ 529 h 529"/>
                <a:gd name="T4" fmla="*/ 2613 w 2613"/>
                <a:gd name="T5" fmla="*/ 526 h 529"/>
                <a:gd name="T6" fmla="*/ 0 60000 65536"/>
                <a:gd name="T7" fmla="*/ 0 60000 65536"/>
                <a:gd name="T8" fmla="*/ 0 60000 65536"/>
                <a:gd name="T9" fmla="*/ 0 w 2613"/>
                <a:gd name="T10" fmla="*/ 0 h 529"/>
                <a:gd name="T11" fmla="*/ 2613 w 2613"/>
                <a:gd name="T12" fmla="*/ 529 h 5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613" h="529">
                  <a:moveTo>
                    <a:pt x="307" y="0"/>
                  </a:moveTo>
                  <a:lnTo>
                    <a:pt x="0" y="529"/>
                  </a:lnTo>
                  <a:lnTo>
                    <a:pt x="2613" y="526"/>
                  </a:lnTo>
                </a:path>
              </a:pathLst>
            </a:custGeom>
            <a:noFill/>
            <a:ln w="22225" cap="flat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en-GB" sz="2000"/>
            </a:p>
          </p:txBody>
        </p:sp>
        <p:sp>
          <p:nvSpPr>
            <p:cNvPr id="53" name="Freeform 49"/>
            <p:cNvSpPr>
              <a:spLocks/>
            </p:cNvSpPr>
            <p:nvPr/>
          </p:nvSpPr>
          <p:spPr bwMode="auto">
            <a:xfrm>
              <a:off x="434" y="3351"/>
              <a:ext cx="2622" cy="447"/>
            </a:xfrm>
            <a:custGeom>
              <a:avLst/>
              <a:gdLst>
                <a:gd name="T0" fmla="*/ 307 w 3282"/>
                <a:gd name="T1" fmla="*/ 0 h 529"/>
                <a:gd name="T2" fmla="*/ 0 w 3282"/>
                <a:gd name="T3" fmla="*/ 529 h 529"/>
                <a:gd name="T4" fmla="*/ 3282 w 3282"/>
                <a:gd name="T5" fmla="*/ 523 h 529"/>
                <a:gd name="T6" fmla="*/ 0 60000 65536"/>
                <a:gd name="T7" fmla="*/ 0 60000 65536"/>
                <a:gd name="T8" fmla="*/ 0 60000 65536"/>
                <a:gd name="T9" fmla="*/ 0 w 3282"/>
                <a:gd name="T10" fmla="*/ 0 h 529"/>
                <a:gd name="T11" fmla="*/ 3282 w 3282"/>
                <a:gd name="T12" fmla="*/ 529 h 5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82" h="529">
                  <a:moveTo>
                    <a:pt x="307" y="0"/>
                  </a:moveTo>
                  <a:lnTo>
                    <a:pt x="0" y="529"/>
                  </a:lnTo>
                  <a:lnTo>
                    <a:pt x="3282" y="523"/>
                  </a:lnTo>
                </a:path>
              </a:pathLst>
            </a:custGeom>
            <a:noFill/>
            <a:ln w="22225" cap="flat" cmpd="sng">
              <a:solidFill>
                <a:schemeClr val="hlink"/>
              </a:solidFill>
              <a:prstDash val="solid"/>
              <a:round/>
              <a:headEnd/>
              <a:tailEnd/>
            </a:ln>
          </p:spPr>
          <p:txBody>
            <a:bodyPr lIns="0" tIns="0" rIns="0" bIns="0" anchor="ctr">
              <a:spAutoFit/>
            </a:bodyPr>
            <a:lstStyle/>
            <a:p>
              <a:endParaRPr lang="en-GB" sz="2000"/>
            </a:p>
          </p:txBody>
        </p:sp>
      </p:grpSp>
      <p:cxnSp>
        <p:nvCxnSpPr>
          <p:cNvPr id="6" name="Egyenes összekötő nyíllal 5"/>
          <p:cNvCxnSpPr/>
          <p:nvPr/>
        </p:nvCxnSpPr>
        <p:spPr>
          <a:xfrm flipH="1" flipV="1">
            <a:off x="6315945" y="1415097"/>
            <a:ext cx="14091" cy="161804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églalap 8"/>
          <p:cNvSpPr/>
          <p:nvPr/>
        </p:nvSpPr>
        <p:spPr>
          <a:xfrm>
            <a:off x="6439649" y="1579124"/>
            <a:ext cx="1684420" cy="234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Felső</a:t>
            </a:r>
            <a:endParaRPr lang="hu-HU" sz="2000" dirty="0"/>
          </a:p>
        </p:txBody>
      </p:sp>
      <p:sp>
        <p:nvSpPr>
          <p:cNvPr id="56" name="Téglalap 55"/>
          <p:cNvSpPr/>
          <p:nvPr/>
        </p:nvSpPr>
        <p:spPr>
          <a:xfrm>
            <a:off x="6453740" y="2107003"/>
            <a:ext cx="1684420" cy="234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Felső közép</a:t>
            </a:r>
            <a:endParaRPr lang="hu-HU" sz="2000" dirty="0"/>
          </a:p>
        </p:txBody>
      </p:sp>
      <p:sp>
        <p:nvSpPr>
          <p:cNvPr id="57" name="Téglalap 56"/>
          <p:cNvSpPr/>
          <p:nvPr/>
        </p:nvSpPr>
        <p:spPr>
          <a:xfrm>
            <a:off x="6453740" y="2634882"/>
            <a:ext cx="1684420" cy="2342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Alsó közép</a:t>
            </a:r>
            <a:endParaRPr lang="hu-HU" sz="2000" dirty="0"/>
          </a:p>
        </p:txBody>
      </p:sp>
      <p:sp>
        <p:nvSpPr>
          <p:cNvPr id="59" name="Téglalap 58"/>
          <p:cNvSpPr/>
          <p:nvPr/>
        </p:nvSpPr>
        <p:spPr>
          <a:xfrm>
            <a:off x="261155" y="5464108"/>
            <a:ext cx="11609011" cy="66579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A </a:t>
            </a:r>
            <a:r>
              <a:rPr lang="hu-HU" sz="2000" dirty="0" err="1" smtClean="0"/>
              <a:t>profitábalisabb</a:t>
            </a:r>
            <a:r>
              <a:rPr lang="hu-HU" sz="2000" dirty="0" smtClean="0"/>
              <a:t> termékek javára vonunk el kapacitást a kevésbé eredményes termékektől</a:t>
            </a:r>
            <a:endParaRPr lang="hu-HU" sz="2000" dirty="0"/>
          </a:p>
        </p:txBody>
      </p:sp>
      <p:sp>
        <p:nvSpPr>
          <p:cNvPr id="62" name="Téglalap 61"/>
          <p:cNvSpPr/>
          <p:nvPr/>
        </p:nvSpPr>
        <p:spPr>
          <a:xfrm>
            <a:off x="8286364" y="1423968"/>
            <a:ext cx="3583804" cy="15009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000" dirty="0" smtClean="0"/>
              <a:t>Elenyésző volumennövekedés mellett rendkívül jelentős bevétel növekedés érhető el</a:t>
            </a:r>
            <a:endParaRPr lang="hu-HU" sz="2000" dirty="0"/>
          </a:p>
        </p:txBody>
      </p:sp>
      <p:sp>
        <p:nvSpPr>
          <p:cNvPr id="29" name="Ötszög 28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30" name="Sávnyíl 29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Sávnyíl 30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Sávnyíl 31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3" name="Sávnyíl 32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612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7</a:t>
            </a:fld>
            <a:endParaRPr lang="hu-HU"/>
          </a:p>
        </p:txBody>
      </p:sp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n-lt"/>
              </a:rPr>
              <a:t>Borkóstolók, bortúrák szervezése a legjövedelmezőbb</a:t>
            </a:r>
            <a:endParaRPr lang="hu-HU" dirty="0">
              <a:latin typeface="+mn-lt"/>
            </a:endParaRPr>
          </a:p>
        </p:txBody>
      </p:sp>
      <p:sp>
        <p:nvSpPr>
          <p:cNvPr id="2" name="Lekerekített téglalap 1"/>
          <p:cNvSpPr/>
          <p:nvPr/>
        </p:nvSpPr>
        <p:spPr>
          <a:xfrm>
            <a:off x="141508" y="1486190"/>
            <a:ext cx="2928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legjövedelmezőbb értékesítési típus</a:t>
            </a:r>
            <a:endParaRPr lang="hu-HU" dirty="0"/>
          </a:p>
        </p:txBody>
      </p:sp>
      <p:sp>
        <p:nvSpPr>
          <p:cNvPr id="24" name="Lekerekített téglalap 23"/>
          <p:cNvSpPr/>
          <p:nvPr/>
        </p:nvSpPr>
        <p:spPr>
          <a:xfrm>
            <a:off x="6156166" y="1496039"/>
            <a:ext cx="2928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borvidék, a pince megismertetése</a:t>
            </a:r>
            <a:endParaRPr lang="hu-HU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9163495" y="1494869"/>
            <a:ext cx="2928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Partneri kapcsolatok kiépítése</a:t>
            </a:r>
            <a:endParaRPr lang="hu-HU" dirty="0"/>
          </a:p>
        </p:txBody>
      </p:sp>
      <p:sp>
        <p:nvSpPr>
          <p:cNvPr id="12" name="Lekerekített téglalap 11"/>
          <p:cNvSpPr/>
          <p:nvPr/>
        </p:nvSpPr>
        <p:spPr>
          <a:xfrm>
            <a:off x="3148837" y="1486190"/>
            <a:ext cx="2928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Kooperáció más pincészetekkel (szállás)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141508" y="2397585"/>
            <a:ext cx="11950419" cy="433291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saját </a:t>
            </a:r>
            <a:r>
              <a:rPr lang="hu-HU" dirty="0" err="1" smtClean="0"/>
              <a:t>on-trade</a:t>
            </a:r>
            <a:r>
              <a:rPr lang="hu-HU" dirty="0" smtClean="0"/>
              <a:t> értékesítés maximalizálása hosszú távon is kedvező befektetés</a:t>
            </a:r>
            <a:endParaRPr lang="hu-HU" dirty="0"/>
          </a:p>
        </p:txBody>
      </p:sp>
      <p:sp>
        <p:nvSpPr>
          <p:cNvPr id="5" name="Ötszög 4"/>
          <p:cNvSpPr/>
          <p:nvPr/>
        </p:nvSpPr>
        <p:spPr>
          <a:xfrm>
            <a:off x="1906355" y="2975127"/>
            <a:ext cx="2928432" cy="70866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bg1"/>
                </a:solidFill>
              </a:rPr>
              <a:t>Terasz beüvegezése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6" name="Sávnyíl 5"/>
          <p:cNvSpPr/>
          <p:nvPr/>
        </p:nvSpPr>
        <p:spPr>
          <a:xfrm>
            <a:off x="4619373" y="2965608"/>
            <a:ext cx="2928432" cy="7086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Téli kapacitás növelése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26" name="Sávnyíl 25"/>
          <p:cNvSpPr/>
          <p:nvPr/>
        </p:nvSpPr>
        <p:spPr>
          <a:xfrm>
            <a:off x="7332391" y="2974550"/>
            <a:ext cx="2928432" cy="708660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bg1"/>
                </a:solidFill>
              </a:rPr>
              <a:t>Látogatószám maximalizálása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s://d30y9cdsu7xlg0.cloudfront.net/png/618761-20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982" y="664072"/>
            <a:ext cx="771484" cy="771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d30y9cdsu7xlg0.cloudfront.net/png/476622-2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8941" y="647333"/>
            <a:ext cx="788223" cy="788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d30y9cdsu7xlg0.cloudfront.net/png/748-200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5448" y="724804"/>
            <a:ext cx="669867" cy="669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d30y9cdsu7xlg0.cloudfront.net/png/64523-2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469" y="688440"/>
            <a:ext cx="817072" cy="81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7" name="Diagram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3488284"/>
              </p:ext>
            </p:extLst>
          </p:nvPr>
        </p:nvGraphicFramePr>
        <p:xfrm>
          <a:off x="3148837" y="3725670"/>
          <a:ext cx="5732574" cy="2659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Téglalap 6"/>
          <p:cNvSpPr/>
          <p:nvPr/>
        </p:nvSpPr>
        <p:spPr>
          <a:xfrm>
            <a:off x="3148837" y="3725670"/>
            <a:ext cx="5732574" cy="26637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beruházás kumulatív </a:t>
            </a:r>
            <a:r>
              <a:rPr lang="hu-HU" dirty="0" err="1" smtClean="0"/>
              <a:t>cash-flowja</a:t>
            </a:r>
            <a:endParaRPr lang="hu-HU" dirty="0"/>
          </a:p>
        </p:txBody>
      </p:sp>
      <p:sp>
        <p:nvSpPr>
          <p:cNvPr id="18" name="Ötszög 17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19" name="Sávnyíl 18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" name="Sávnyíl 19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Sávnyíl 20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Sávnyíl 22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568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8</a:t>
            </a:fld>
            <a:endParaRPr lang="hu-HU"/>
          </a:p>
        </p:txBody>
      </p:sp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+mn-lt"/>
              </a:rPr>
              <a:t>Az egyre népszerűbb </a:t>
            </a:r>
            <a:r>
              <a:rPr lang="hu-HU" dirty="0" err="1" smtClean="0">
                <a:latin typeface="+mn-lt"/>
              </a:rPr>
              <a:t>gyöngyzőbor</a:t>
            </a:r>
            <a:r>
              <a:rPr lang="hu-HU" dirty="0" smtClean="0">
                <a:latin typeface="+mn-lt"/>
              </a:rPr>
              <a:t> beemelése a kínálatba</a:t>
            </a:r>
            <a:endParaRPr lang="hu-HU" dirty="0">
              <a:latin typeface="+mn-lt"/>
            </a:endParaRPr>
          </a:p>
        </p:txBody>
      </p:sp>
      <p:sp>
        <p:nvSpPr>
          <p:cNvPr id="2" name="Lekerekített téglalap 1"/>
          <p:cNvSpPr/>
          <p:nvPr/>
        </p:nvSpPr>
        <p:spPr>
          <a:xfrm>
            <a:off x="316404" y="3023764"/>
            <a:ext cx="2049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Egyre népszerűbb gyöngyöző borok</a:t>
            </a:r>
            <a:endParaRPr lang="hu-HU" sz="1600" dirty="0"/>
          </a:p>
        </p:txBody>
      </p:sp>
      <p:sp>
        <p:nvSpPr>
          <p:cNvPr id="24" name="Lekerekített téglalap 23"/>
          <p:cNvSpPr/>
          <p:nvPr/>
        </p:nvSpPr>
        <p:spPr>
          <a:xfrm>
            <a:off x="3648780" y="3048598"/>
            <a:ext cx="2049433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 magyar bor-export 22%-át teszik ki</a:t>
            </a:r>
            <a:endParaRPr lang="hu-HU" sz="1600" dirty="0"/>
          </a:p>
        </p:txBody>
      </p:sp>
      <p:sp>
        <p:nvSpPr>
          <p:cNvPr id="44" name="Lekerekített téglalap 43"/>
          <p:cNvSpPr/>
          <p:nvPr/>
        </p:nvSpPr>
        <p:spPr>
          <a:xfrm>
            <a:off x="6488359" y="3037129"/>
            <a:ext cx="2049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Adott az alapanyag (fehérbor)</a:t>
            </a:r>
            <a:endParaRPr lang="hu-HU" sz="1600" dirty="0"/>
          </a:p>
        </p:txBody>
      </p:sp>
      <p:sp>
        <p:nvSpPr>
          <p:cNvPr id="61" name="Lekerekített téglalap 60"/>
          <p:cNvSpPr/>
          <p:nvPr/>
        </p:nvSpPr>
        <p:spPr>
          <a:xfrm>
            <a:off x="9820735" y="3037129"/>
            <a:ext cx="2049432" cy="7086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 szén-dioxiddal dúsítás kis ráfordítással jár</a:t>
            </a:r>
            <a:endParaRPr lang="hu-HU" sz="1600" dirty="0"/>
          </a:p>
        </p:txBody>
      </p:sp>
      <p:sp>
        <p:nvSpPr>
          <p:cNvPr id="60" name="Téglalap 59"/>
          <p:cNvSpPr/>
          <p:nvPr/>
        </p:nvSpPr>
        <p:spPr>
          <a:xfrm>
            <a:off x="316403" y="4921459"/>
            <a:ext cx="11553763" cy="53721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3 000 palack gyöngyöző bor palackozása az első évben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316404" y="3977374"/>
            <a:ext cx="5381808" cy="45110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Évek óta tartó erős trend</a:t>
            </a:r>
            <a:endParaRPr lang="hu-HU" dirty="0"/>
          </a:p>
        </p:txBody>
      </p:sp>
      <p:sp>
        <p:nvSpPr>
          <p:cNvPr id="21" name="Téglalap 20"/>
          <p:cNvSpPr/>
          <p:nvPr/>
        </p:nvSpPr>
        <p:spPr>
          <a:xfrm>
            <a:off x="6488359" y="3977374"/>
            <a:ext cx="5381808" cy="4673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Kis ráfordítással elérhető bővítés</a:t>
            </a:r>
            <a:endParaRPr lang="hu-HU" dirty="0"/>
          </a:p>
        </p:txBody>
      </p:sp>
      <p:pic>
        <p:nvPicPr>
          <p:cNvPr id="6146" name="Picture 2" descr="https://d30y9cdsu7xlg0.cloudfront.net/png/546920-2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174" y="1776470"/>
            <a:ext cx="995891" cy="99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d30y9cdsu7xlg0.cloudfront.net/png/162609-2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181" y="1754662"/>
            <a:ext cx="1081489" cy="1081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s://d30y9cdsu7xlg0.cloudfront.net/png/582985-20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8591" y="1844929"/>
            <a:ext cx="1033719" cy="1033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ttps://d30y9cdsu7xlg0.cloudfront.net/png/466971-2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932" y="1588625"/>
            <a:ext cx="1470655" cy="1470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Ötszög 14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16" name="Sávnyíl 15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7" name="Sávnyíl 16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Sávnyíl 17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9" name="Sávnyíl 18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98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3A042-1796-43BF-8842-A214FEB2E918}" type="slidenum">
              <a:rPr lang="hu-HU" smtClean="0"/>
              <a:t>9</a:t>
            </a:fld>
            <a:endParaRPr lang="hu-HU"/>
          </a:p>
        </p:txBody>
      </p:sp>
      <p:sp>
        <p:nvSpPr>
          <p:cNvPr id="22" name="Cím 21"/>
          <p:cNvSpPr>
            <a:spLocks noGrp="1"/>
          </p:cNvSpPr>
          <p:nvPr>
            <p:ph type="title"/>
          </p:nvPr>
        </p:nvSpPr>
        <p:spPr>
          <a:xfrm>
            <a:off x="0" y="0"/>
            <a:ext cx="10070592" cy="613439"/>
          </a:xfrm>
        </p:spPr>
        <p:txBody>
          <a:bodyPr>
            <a:normAutofit/>
          </a:bodyPr>
          <a:lstStyle/>
          <a:p>
            <a:r>
              <a:rPr lang="hu-HU" dirty="0" smtClean="0">
                <a:latin typeface="+mn-lt"/>
              </a:rPr>
              <a:t>A termékek árának mérsékelt növelése fedezetet nyújthat az esetleges kockázatok kezeléséhez </a:t>
            </a:r>
            <a:endParaRPr lang="hu-HU" dirty="0">
              <a:latin typeface="+mn-lt"/>
            </a:endParaRPr>
          </a:p>
        </p:txBody>
      </p:sp>
      <p:sp>
        <p:nvSpPr>
          <p:cNvPr id="21" name="Téglalap 20"/>
          <p:cNvSpPr/>
          <p:nvPr/>
        </p:nvSpPr>
        <p:spPr>
          <a:xfrm>
            <a:off x="355506" y="1266643"/>
            <a:ext cx="7914099" cy="530717"/>
          </a:xfrm>
          <a:prstGeom prst="rect">
            <a:avLst/>
          </a:prstGeom>
          <a:solidFill>
            <a:srgbClr val="4A66AC"/>
          </a:solidFill>
          <a:ln>
            <a:solidFill>
              <a:srgbClr val="4A66A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 magyar borfogyasztók 18%-a „</a:t>
            </a:r>
            <a:r>
              <a:rPr lang="hu-HU" sz="1600" dirty="0" err="1" smtClean="0"/>
              <a:t>gourmet</a:t>
            </a:r>
            <a:r>
              <a:rPr lang="hu-HU" sz="1600" dirty="0" smtClean="0"/>
              <a:t>” fogyasztó</a:t>
            </a:r>
            <a:endParaRPr lang="hu-HU" sz="1600" dirty="0"/>
          </a:p>
        </p:txBody>
      </p:sp>
      <p:sp>
        <p:nvSpPr>
          <p:cNvPr id="3" name="Ötszög 2"/>
          <p:cNvSpPr/>
          <p:nvPr/>
        </p:nvSpPr>
        <p:spPr>
          <a:xfrm>
            <a:off x="355507" y="2679192"/>
            <a:ext cx="4277453" cy="149961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magyar borfogyasztók 18%-a „</a:t>
            </a:r>
            <a:r>
              <a:rPr lang="hu-HU" dirty="0" err="1" smtClean="0"/>
              <a:t>gourmet</a:t>
            </a:r>
            <a:r>
              <a:rPr lang="hu-HU" dirty="0" smtClean="0"/>
              <a:t>” fogyasztó</a:t>
            </a:r>
            <a:endParaRPr lang="hu-HU" dirty="0"/>
          </a:p>
        </p:txBody>
      </p:sp>
      <p:sp>
        <p:nvSpPr>
          <p:cNvPr id="23" name="Sávnyíl 22"/>
          <p:cNvSpPr/>
          <p:nvPr/>
        </p:nvSpPr>
        <p:spPr>
          <a:xfrm>
            <a:off x="4120515" y="2679192"/>
            <a:ext cx="4149090" cy="1499616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Árérzékenységük alacsonyabb</a:t>
            </a:r>
          </a:p>
        </p:txBody>
      </p:sp>
      <p:graphicFrame>
        <p:nvGraphicFramePr>
          <p:cNvPr id="25" name="Diagram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275572"/>
              </p:ext>
            </p:extLst>
          </p:nvPr>
        </p:nvGraphicFramePr>
        <p:xfrm>
          <a:off x="8497824" y="1816417"/>
          <a:ext cx="3372343" cy="3934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églalap 25"/>
          <p:cNvSpPr/>
          <p:nvPr/>
        </p:nvSpPr>
        <p:spPr>
          <a:xfrm>
            <a:off x="8497824" y="1285700"/>
            <a:ext cx="3372343" cy="530717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/>
              <a:t>Az áremelés hatása</a:t>
            </a:r>
            <a:endParaRPr lang="hu-HU" sz="1600" dirty="0"/>
          </a:p>
        </p:txBody>
      </p:sp>
      <p:sp>
        <p:nvSpPr>
          <p:cNvPr id="10" name="Téglalap 9"/>
          <p:cNvSpPr/>
          <p:nvPr/>
        </p:nvSpPr>
        <p:spPr>
          <a:xfrm>
            <a:off x="355506" y="5060640"/>
            <a:ext cx="7914099" cy="690174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bg1"/>
                </a:solidFill>
              </a:rPr>
              <a:t>A termékek kollektív, mérsékelt áremelése kedvező hatású</a:t>
            </a:r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11" name="Ötszög 10"/>
          <p:cNvSpPr/>
          <p:nvPr/>
        </p:nvSpPr>
        <p:spPr>
          <a:xfrm>
            <a:off x="742950" y="6443373"/>
            <a:ext cx="2125980" cy="276206"/>
          </a:xfrm>
          <a:prstGeom prst="homePlate">
            <a:avLst/>
          </a:prstGeom>
          <a:solidFill>
            <a:srgbClr val="7F8FA9"/>
          </a:solidFill>
          <a:ln>
            <a:solidFill>
              <a:srgbClr val="7F8FA9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latin typeface="+mj-lt"/>
              </a:rPr>
              <a:t>Elemzés</a:t>
            </a:r>
            <a:endParaRPr lang="hu-HU" sz="1600" dirty="0">
              <a:latin typeface="+mj-lt"/>
            </a:endParaRPr>
          </a:p>
        </p:txBody>
      </p:sp>
      <p:sp>
        <p:nvSpPr>
          <p:cNvPr id="12" name="Sávnyíl 11"/>
          <p:cNvSpPr/>
          <p:nvPr/>
        </p:nvSpPr>
        <p:spPr>
          <a:xfrm>
            <a:off x="2888427" y="6440201"/>
            <a:ext cx="2160270" cy="276206"/>
          </a:xfrm>
          <a:prstGeom prst="chevron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Árbevétel-növelés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Sávnyíl 12"/>
          <p:cNvSpPr/>
          <p:nvPr/>
        </p:nvSpPr>
        <p:spPr>
          <a:xfrm>
            <a:off x="5029200" y="6430682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Borvidéki összefogás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Sávnyíl 13"/>
          <p:cNvSpPr/>
          <p:nvPr/>
        </p:nvSpPr>
        <p:spPr>
          <a:xfrm>
            <a:off x="7189470" y="6433855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Kockázatok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Sávnyíl 14"/>
          <p:cNvSpPr/>
          <p:nvPr/>
        </p:nvSpPr>
        <p:spPr>
          <a:xfrm>
            <a:off x="9330243" y="6437028"/>
            <a:ext cx="2160270" cy="276206"/>
          </a:xfrm>
          <a:prstGeom prst="chevro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600" dirty="0" smtClean="0">
                <a:solidFill>
                  <a:schemeClr val="bg1"/>
                </a:solidFill>
                <a:latin typeface="+mj-lt"/>
              </a:rPr>
              <a:t>Eredmény</a:t>
            </a:r>
            <a:endParaRPr lang="hu-HU" sz="1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899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rgB3hLD5EOv6ZKYr8.AY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rgB3hLD5EOv6ZKYr8.AY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rgB3hLD5EOv6ZKYr8.AYw"/>
</p:tagLst>
</file>

<file path=ppt/theme/theme1.xml><?xml version="1.0" encoding="utf-8"?>
<a:theme xmlns:a="http://schemas.openxmlformats.org/drawingml/2006/main" name="Office-téma">
  <a:themeElements>
    <a:clrScheme name="Kék melegség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1. egyéni séma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709</Words>
  <Application>Microsoft Office PowerPoint</Application>
  <PresentationFormat>Szélesvásznú</PresentationFormat>
  <Paragraphs>218</Paragraphs>
  <Slides>20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Arial Narrow</vt:lpstr>
      <vt:lpstr>Calibri</vt:lpstr>
      <vt:lpstr>Georgia</vt:lpstr>
      <vt:lpstr>Office-téma</vt:lpstr>
      <vt:lpstr>PowerPoint bemutató</vt:lpstr>
      <vt:lpstr>Vezetői összefoglaló</vt:lpstr>
      <vt:lpstr>Nagy múlt, ígéretes jövő</vt:lpstr>
      <vt:lpstr>Az iparági körülmények lehetővé teszik a fejlődést</vt:lpstr>
      <vt:lpstr>Az árbevétel stabil növekedése komplex stratégiával érhető el </vt:lpstr>
      <vt:lpstr>A termelési faktorok optimális kombinációjával már az első évben 19 millió Ft árbevétel többlet érhető el</vt:lpstr>
      <vt:lpstr>Borkóstolók, bortúrák szervezése a legjövedelmezőbb</vt:lpstr>
      <vt:lpstr>Az egyre népszerűbb gyöngyzőbor beemelése a kínálatba</vt:lpstr>
      <vt:lpstr>A termékek árának mérsékelt növelése fedezetet nyújthat az esetleges kockázatok kezeléséhez </vt:lpstr>
      <vt:lpstr>A hazai piacon a legfontosabb tényező a regionális borklaszter megerősítése </vt:lpstr>
      <vt:lpstr>A stratégia középpontjában egy prémium vörösbor állna</vt:lpstr>
      <vt:lpstr>A javaslatok megvalósításával mérséklődnek a kockázatok </vt:lpstr>
      <vt:lpstr>A feladatok végrehajtása kidolgozott időtervet igényel</vt:lpstr>
      <vt:lpstr>A sikeres implementáció meghozza a gyümölcsét </vt:lpstr>
      <vt:lpstr>PowerPoint bemutató</vt:lpstr>
      <vt:lpstr>Mellékletek</vt:lpstr>
      <vt:lpstr>Mellékletek</vt:lpstr>
      <vt:lpstr>Mellékletek</vt:lpstr>
      <vt:lpstr>Mellékletek</vt:lpstr>
      <vt:lpstr>Mellékletek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Andris</dc:creator>
  <cp:lastModifiedBy>Andris</cp:lastModifiedBy>
  <cp:revision>419</cp:revision>
  <dcterms:created xsi:type="dcterms:W3CDTF">2016-10-09T23:02:51Z</dcterms:created>
  <dcterms:modified xsi:type="dcterms:W3CDTF">2017-07-29T21:55:22Z</dcterms:modified>
</cp:coreProperties>
</file>