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2"/>
  </p:notesMasterIdLst>
  <p:sldIdLst>
    <p:sldId id="257" r:id="rId2"/>
    <p:sldId id="269" r:id="rId3"/>
    <p:sldId id="267" r:id="rId4"/>
    <p:sldId id="270" r:id="rId5"/>
    <p:sldId id="271" r:id="rId6"/>
    <p:sldId id="272" r:id="rId7"/>
    <p:sldId id="276" r:id="rId8"/>
    <p:sldId id="274" r:id="rId9"/>
    <p:sldId id="278" r:id="rId10"/>
    <p:sldId id="280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83" d="100"/>
          <a:sy n="83" d="100"/>
        </p:scale>
        <p:origin x="774" y="96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54982-531B-4AAD-A73E-B94551374145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7B10A-D019-4CA7-A600-609238B7320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897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7B10A-D019-4CA7-A600-609238B73204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985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7B10A-D019-4CA7-A600-609238B73204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93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3293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4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71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53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118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156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398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49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256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94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0498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8B08D-AF84-4400-94BD-B67882DF980D}" type="datetimeFigureOut">
              <a:rPr lang="hu-HU" smtClean="0"/>
              <a:t>2017.07.16.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560B-DEAC-4631-AC56-E1D17A1F80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8438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ustcollecting.com/miscellania/peter-bull-s-teddy-bear-collection" TargetMode="External"/><Relationship Id="rId3" Type="http://schemas.openxmlformats.org/officeDocument/2006/relationships/hyperlink" Target="http://news.bbc.co.uk/2/hi/entertainment/4552940.stm" TargetMode="External"/><Relationship Id="rId7" Type="http://schemas.openxmlformats.org/officeDocument/2006/relationships/hyperlink" Target="http://semmelweis.hu/boe/prevencio/tedd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ogadjorokbeegymacit.hu/alapitvanyunkrol/" TargetMode="External"/><Relationship Id="rId5" Type="http://schemas.openxmlformats.org/officeDocument/2006/relationships/hyperlink" Target="http://news.bbc.co.uk/2/hi/uk_news/england/2537943.stm" TargetMode="External"/><Relationship Id="rId4" Type="http://schemas.openxmlformats.org/officeDocument/2006/relationships/hyperlink" Target="https://www.thoughtco.com/history-of-the-teddy-bear-199252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690"/>
            <a:ext cx="12191999" cy="6888783"/>
          </a:xfrm>
        </p:spPr>
      </p:pic>
      <p:sp>
        <p:nvSpPr>
          <p:cNvPr id="7" name="Szövegdoboz 6"/>
          <p:cNvSpPr txBox="1"/>
          <p:nvPr/>
        </p:nvSpPr>
        <p:spPr>
          <a:xfrm>
            <a:off x="838200" y="793750"/>
            <a:ext cx="75922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b="1" dirty="0" smtClean="0">
                <a:latin typeface="Century Gothic" panose="020B0502020202020204" pitchFamily="34" charset="0"/>
              </a:rPr>
              <a:t>A </a:t>
            </a:r>
            <a:r>
              <a:rPr lang="hu-HU" sz="7200" b="1" dirty="0" err="1" smtClean="0">
                <a:latin typeface="Century Gothic" panose="020B0502020202020204" pitchFamily="34" charset="0"/>
              </a:rPr>
              <a:t>játékmackók</a:t>
            </a:r>
            <a:r>
              <a:rPr lang="hu-HU" sz="7200" b="1" dirty="0" smtClean="0">
                <a:latin typeface="Century Gothic" panose="020B0502020202020204" pitchFamily="34" charset="0"/>
              </a:rPr>
              <a:t> felemelkedése és bukása</a:t>
            </a:r>
          </a:p>
          <a:p>
            <a:pPr algn="ctr"/>
            <a:endParaRPr lang="hu-HU" sz="7200" b="1" dirty="0" smtClean="0">
              <a:latin typeface="Century Gothic" panose="020B0502020202020204" pitchFamily="34" charset="0"/>
            </a:endParaRPr>
          </a:p>
          <a:p>
            <a:endParaRPr lang="hu-HU" sz="7200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38200" y="5874766"/>
            <a:ext cx="233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Gadányi Richárd</a:t>
            </a:r>
            <a:endParaRPr lang="hu-HU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0324" y="146366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Felhasznált irodalom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72502"/>
            <a:ext cx="1577603" cy="1471340"/>
          </a:xfrm>
        </p:spPr>
      </p:pic>
      <p:sp>
        <p:nvSpPr>
          <p:cNvPr id="44" name="Lekerekített téglalap 43"/>
          <p:cNvSpPr/>
          <p:nvPr/>
        </p:nvSpPr>
        <p:spPr>
          <a:xfrm>
            <a:off x="142875" y="1125140"/>
            <a:ext cx="10568930" cy="4047361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Szövegdoboz 26"/>
          <p:cNvSpPr txBox="1"/>
          <p:nvPr/>
        </p:nvSpPr>
        <p:spPr>
          <a:xfrm>
            <a:off x="12336" y="2882631"/>
            <a:ext cx="808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Pooh</a:t>
            </a:r>
            <a:r>
              <a:rPr lang="hu-HU" dirty="0"/>
              <a:t> </a:t>
            </a:r>
            <a:r>
              <a:rPr lang="hu-HU" i="1" dirty="0" err="1"/>
              <a:t>celebrates</a:t>
            </a:r>
            <a:r>
              <a:rPr lang="hu-HU" i="1" dirty="0"/>
              <a:t> </a:t>
            </a:r>
            <a:r>
              <a:rPr lang="hu-HU" i="1" dirty="0" err="1"/>
              <a:t>his</a:t>
            </a:r>
            <a:r>
              <a:rPr lang="hu-HU" i="1" dirty="0"/>
              <a:t> 80th </a:t>
            </a:r>
            <a:r>
              <a:rPr lang="hu-HU" i="1" dirty="0" err="1"/>
              <a:t>birthday</a:t>
            </a:r>
            <a:r>
              <a:rPr lang="hu-HU" dirty="0"/>
              <a:t> (2005) [on-line], BBC News </a:t>
            </a:r>
            <a:r>
              <a:rPr lang="hu-HU" u="sng" dirty="0">
                <a:hlinkClick r:id="rId3"/>
              </a:rPr>
              <a:t>http://news.bbc.co.uk/2/hi/entertainment/4552940.stm</a:t>
            </a:r>
            <a:r>
              <a:rPr lang="hu-HU" dirty="0"/>
              <a:t> [olvasva: 2017. 05.27]</a:t>
            </a:r>
            <a:endParaRPr lang="hu-HU" dirty="0" smtClean="0">
              <a:latin typeface="Century Gothic" panose="020B0502020202020204" pitchFamily="34" charset="0"/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320324" y="1406112"/>
            <a:ext cx="8333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dirty="0" smtClean="0"/>
              <a:t>	Bellis </a:t>
            </a:r>
            <a:r>
              <a:rPr lang="hu-HU" dirty="0"/>
              <a:t>M. (2017) </a:t>
            </a:r>
            <a:r>
              <a:rPr lang="hu-HU" i="1" dirty="0" err="1"/>
              <a:t>History</a:t>
            </a:r>
            <a:r>
              <a:rPr lang="hu-HU" i="1" dirty="0"/>
              <a:t> of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Teddy</a:t>
            </a:r>
            <a:r>
              <a:rPr lang="hu-HU" i="1" dirty="0"/>
              <a:t> </a:t>
            </a:r>
            <a:r>
              <a:rPr lang="hu-HU" i="1" dirty="0" err="1"/>
              <a:t>Bear</a:t>
            </a:r>
            <a:r>
              <a:rPr lang="hu-HU" dirty="0"/>
              <a:t> [on-line], </a:t>
            </a:r>
            <a:r>
              <a:rPr lang="hu-HU" dirty="0" err="1"/>
              <a:t>ThoughtCo</a:t>
            </a:r>
            <a:r>
              <a:rPr lang="hu-HU" dirty="0"/>
              <a:t>. </a:t>
            </a:r>
            <a:r>
              <a:rPr lang="hu-HU" u="sng" dirty="0">
                <a:hlinkClick r:id="rId4"/>
              </a:rPr>
              <a:t>https://www.thoughtco.com/history-of-the-teddy-bear-1992528</a:t>
            </a:r>
            <a:r>
              <a:rPr lang="hu-HU" dirty="0"/>
              <a:t> [olvasva: 2017.04.28.]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142875" y="2146099"/>
            <a:ext cx="819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err="1"/>
              <a:t>Teddy</a:t>
            </a:r>
            <a:r>
              <a:rPr lang="hu-HU" i="1" dirty="0"/>
              <a:t> </a:t>
            </a:r>
            <a:r>
              <a:rPr lang="hu-HU" i="1" dirty="0" err="1"/>
              <a:t>bear</a:t>
            </a:r>
            <a:r>
              <a:rPr lang="hu-HU" i="1" dirty="0"/>
              <a:t> </a:t>
            </a:r>
            <a:r>
              <a:rPr lang="hu-HU" i="1" dirty="0" err="1"/>
              <a:t>celebrates</a:t>
            </a:r>
            <a:r>
              <a:rPr lang="hu-HU" i="1" dirty="0"/>
              <a:t> 100th </a:t>
            </a:r>
            <a:r>
              <a:rPr lang="hu-HU" i="1" dirty="0" err="1"/>
              <a:t>birthday</a:t>
            </a:r>
            <a:r>
              <a:rPr lang="hu-HU" i="1" dirty="0"/>
              <a:t> </a:t>
            </a:r>
            <a:r>
              <a:rPr lang="hu-HU" dirty="0"/>
              <a:t>(2002)</a:t>
            </a:r>
            <a:r>
              <a:rPr lang="hu-HU" i="1" dirty="0"/>
              <a:t> </a:t>
            </a:r>
            <a:r>
              <a:rPr lang="hu-HU" dirty="0"/>
              <a:t>[on-line], BBC News </a:t>
            </a:r>
            <a:r>
              <a:rPr lang="hu-HU" u="sng" dirty="0">
                <a:hlinkClick r:id="rId5"/>
              </a:rPr>
              <a:t>http://news.bbc.co.uk/2/hi/uk_news/england/2537943.stm</a:t>
            </a:r>
            <a:r>
              <a:rPr lang="hu-HU" dirty="0"/>
              <a:t> [olvasva: 2017.03.20.] </a:t>
            </a:r>
            <a:endParaRPr lang="hu-HU" dirty="0" smtClean="0">
              <a:latin typeface="Century Gothic" panose="020B0502020202020204" pitchFamily="34" charset="0"/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12336" y="4534332"/>
            <a:ext cx="808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u="sng" dirty="0">
                <a:hlinkClick r:id="rId6"/>
              </a:rPr>
              <a:t>http://www.fogadjorokbeegymacit.hu/alapitvanyunkrol/</a:t>
            </a:r>
            <a:r>
              <a:rPr lang="hu-HU" u="sng" dirty="0"/>
              <a:t> </a:t>
            </a:r>
            <a:r>
              <a:rPr lang="hu-HU" dirty="0"/>
              <a:t>[olvasva: 2017.05.23</a:t>
            </a:r>
            <a:r>
              <a:rPr lang="hu-HU" dirty="0" smtClean="0"/>
              <a:t>.]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20324" y="4080828"/>
            <a:ext cx="808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u="sng" dirty="0">
                <a:hlinkClick r:id="rId7"/>
              </a:rPr>
              <a:t>http://semmelweis.hu/boe/prevencio/teddy/</a:t>
            </a:r>
            <a:r>
              <a:rPr lang="hu-HU" dirty="0"/>
              <a:t> [olvasva: 2017.03.21.]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320324" y="3619163"/>
            <a:ext cx="103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hlinkClick r:id="rId8"/>
              </a:rPr>
              <a:t>https://www.justcollecting.com/miscellania/peter-bull-s-teddy-bear-collection</a:t>
            </a:r>
            <a:r>
              <a:rPr lang="hu-HU" dirty="0"/>
              <a:t> [olvasva: 2017. 05. 19]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443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75" y="22225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Mi is az a </a:t>
            </a:r>
            <a:r>
              <a:rPr lang="hu-HU" b="1" dirty="0" err="1" smtClean="0">
                <a:latin typeface="Century Gothic" panose="020B0502020202020204" pitchFamily="34" charset="0"/>
              </a:rPr>
              <a:t>játékmackó</a:t>
            </a:r>
            <a:r>
              <a:rPr lang="hu-HU" b="1" dirty="0" smtClean="0">
                <a:latin typeface="Century Gothic" panose="020B0502020202020204" pitchFamily="34" charset="0"/>
              </a:rPr>
              <a:t>?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72502"/>
            <a:ext cx="1577603" cy="1471340"/>
          </a:xfrm>
        </p:spPr>
      </p:pic>
      <p:sp>
        <p:nvSpPr>
          <p:cNvPr id="3" name="Szövegdoboz 2"/>
          <p:cNvSpPr txBox="1"/>
          <p:nvPr/>
        </p:nvSpPr>
        <p:spPr>
          <a:xfrm>
            <a:off x="11382375" y="627451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Century Gothic" panose="020B0502020202020204" pitchFamily="34" charset="0"/>
              </a:rPr>
              <a:t>1</a:t>
            </a:r>
            <a:endParaRPr lang="hu-HU" b="1" dirty="0" smtClean="0">
              <a:latin typeface="Century Gothic" panose="020B0502020202020204" pitchFamily="34" charset="0"/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 flipV="1">
            <a:off x="413372" y="2010179"/>
            <a:ext cx="11373379" cy="1"/>
          </a:xfrm>
          <a:prstGeom prst="line">
            <a:avLst/>
          </a:prstGeom>
          <a:ln w="38100">
            <a:solidFill>
              <a:srgbClr val="F19D1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>
            <a:off x="3272088" y="1476059"/>
            <a:ext cx="1" cy="349172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1338688" y="1482972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Forma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074344" y="1476059"/>
            <a:ext cx="121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Anyagok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562856" y="149872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Gyártási</a:t>
            </a:r>
            <a:r>
              <a:rPr lang="hu-HU" dirty="0" smtClean="0">
                <a:latin typeface="Century Gothic" panose="020B0502020202020204" pitchFamily="34" charset="0"/>
              </a:rPr>
              <a:t> </a:t>
            </a:r>
            <a:r>
              <a:rPr lang="hu-HU" b="1" dirty="0" smtClean="0">
                <a:latin typeface="Century Gothic" panose="020B0502020202020204" pitchFamily="34" charset="0"/>
              </a:rPr>
              <a:t>kritérium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9496527" y="1482972"/>
            <a:ext cx="211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Napjaink mackói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142875" y="1312208"/>
            <a:ext cx="11880945" cy="3751111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0" name="Egyenes összekötő 19"/>
          <p:cNvCxnSpPr/>
          <p:nvPr/>
        </p:nvCxnSpPr>
        <p:spPr>
          <a:xfrm>
            <a:off x="6162978" y="1482972"/>
            <a:ext cx="1" cy="349172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>
            <a:off x="9067796" y="1482972"/>
            <a:ext cx="1" cy="3491726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zövegdoboz 21"/>
          <p:cNvSpPr txBox="1"/>
          <p:nvPr/>
        </p:nvSpPr>
        <p:spPr>
          <a:xfrm>
            <a:off x="4246685" y="2241567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Szövet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246685" y="2770469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Velúr</a:t>
            </a:r>
          </a:p>
        </p:txBody>
      </p:sp>
      <p:sp>
        <p:nvSpPr>
          <p:cNvPr id="24" name="Szövegdoboz 23"/>
          <p:cNvSpPr txBox="1"/>
          <p:nvPr/>
        </p:nvSpPr>
        <p:spPr>
          <a:xfrm>
            <a:off x="4246685" y="3307773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Pamut</a:t>
            </a:r>
          </a:p>
        </p:txBody>
      </p:sp>
      <p:sp>
        <p:nvSpPr>
          <p:cNvPr id="25" name="Szövegdoboz 24"/>
          <p:cNvSpPr txBox="1"/>
          <p:nvPr/>
        </p:nvSpPr>
        <p:spPr>
          <a:xfrm>
            <a:off x="4211194" y="3845077"/>
            <a:ext cx="94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Filc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91" y="2439022"/>
            <a:ext cx="1947501" cy="1947501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8" y="3446655"/>
            <a:ext cx="1685918" cy="1685918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43" y="3744234"/>
            <a:ext cx="1223551" cy="1223551"/>
          </a:xfrm>
          <a:prstGeom prst="rect">
            <a:avLst/>
          </a:prstGeom>
        </p:spPr>
      </p:pic>
      <p:sp>
        <p:nvSpPr>
          <p:cNvPr id="30" name="Szövegdoboz 29"/>
          <p:cNvSpPr txBox="1"/>
          <p:nvPr/>
        </p:nvSpPr>
        <p:spPr>
          <a:xfrm>
            <a:off x="6562856" y="2426233"/>
            <a:ext cx="2048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Century Gothic" panose="020B0502020202020204" pitchFamily="34" charset="0"/>
              </a:rPr>
              <a:t>Szemek megfelelő rögzítése</a:t>
            </a:r>
            <a:endParaRPr lang="hu-HU" dirty="0">
              <a:latin typeface="Century Gothic" panose="020B0502020202020204" pitchFamily="34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0013975" y="3446655"/>
            <a:ext cx="1191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Digitális platform</a:t>
            </a:r>
          </a:p>
        </p:txBody>
      </p:sp>
      <p:sp>
        <p:nvSpPr>
          <p:cNvPr id="33" name="Szövegdoboz 32"/>
          <p:cNvSpPr txBox="1"/>
          <p:nvPr/>
        </p:nvSpPr>
        <p:spPr>
          <a:xfrm>
            <a:off x="9837938" y="2614956"/>
            <a:ext cx="144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Century Gothic" panose="020B0502020202020204" pitchFamily="34" charset="0"/>
              </a:rPr>
              <a:t>Műanyag</a:t>
            </a:r>
          </a:p>
        </p:txBody>
      </p:sp>
    </p:spTree>
    <p:extLst>
      <p:ext uri="{BB962C8B-B14F-4D97-AF65-F5344CB8AC3E}">
        <p14:creationId xmlns:p14="http://schemas.microsoft.com/office/powerpoint/2010/main" val="17792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75" y="22225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err="1" smtClean="0">
                <a:latin typeface="Century Gothic" panose="020B0502020202020204" pitchFamily="34" charset="0"/>
              </a:rPr>
              <a:t>Teddy</a:t>
            </a:r>
            <a:r>
              <a:rPr lang="hu-HU" b="1" dirty="0" smtClean="0">
                <a:latin typeface="Century Gothic" panose="020B0502020202020204" pitchFamily="34" charset="0"/>
              </a:rPr>
              <a:t> </a:t>
            </a:r>
            <a:r>
              <a:rPr lang="hu-HU" b="1" dirty="0" err="1" smtClean="0">
                <a:latin typeface="Century Gothic" panose="020B0502020202020204" pitchFamily="34" charset="0"/>
              </a:rPr>
              <a:t>Bear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72502"/>
            <a:ext cx="1577603" cy="1471340"/>
          </a:xfrm>
        </p:spPr>
      </p:pic>
      <p:sp>
        <p:nvSpPr>
          <p:cNvPr id="3" name="Szövegdoboz 2"/>
          <p:cNvSpPr txBox="1"/>
          <p:nvPr/>
        </p:nvSpPr>
        <p:spPr>
          <a:xfrm>
            <a:off x="11382375" y="627451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Jobbra nyíl 11"/>
          <p:cNvSpPr/>
          <p:nvPr/>
        </p:nvSpPr>
        <p:spPr>
          <a:xfrm rot="18127185">
            <a:off x="5037326" y="3135817"/>
            <a:ext cx="1264124" cy="6103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555545" y="1641676"/>
            <a:ext cx="2982462" cy="2169994"/>
            <a:chOff x="295275" y="1735541"/>
            <a:chExt cx="2982462" cy="2169994"/>
          </a:xfrm>
        </p:grpSpPr>
        <p:sp>
          <p:nvSpPr>
            <p:cNvPr id="7" name="Lekerekített téglalap 6"/>
            <p:cNvSpPr/>
            <p:nvPr/>
          </p:nvSpPr>
          <p:spPr>
            <a:xfrm>
              <a:off x="295275" y="1735541"/>
              <a:ext cx="2982462" cy="2169994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515666" y="3068958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Theodore Roosevelt</a:t>
              </a:r>
            </a:p>
          </p:txBody>
        </p:sp>
        <p:sp>
          <p:nvSpPr>
            <p:cNvPr id="16" name="Szövegdoboz 15"/>
            <p:cNvSpPr txBox="1"/>
            <p:nvPr/>
          </p:nvSpPr>
          <p:spPr>
            <a:xfrm>
              <a:off x="778782" y="2299340"/>
              <a:ext cx="9416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 smtClean="0">
                  <a:latin typeface="Century Gothic" panose="020B0502020202020204" pitchFamily="34" charset="0"/>
                </a:rPr>
                <a:t>1902</a:t>
              </a:r>
              <a:r>
                <a:rPr lang="hu-HU" dirty="0" smtClean="0">
                  <a:latin typeface="Century Gothic" panose="020B0502020202020204" pitchFamily="34" charset="0"/>
                </a:rPr>
                <a:t>.</a:t>
              </a:r>
            </a:p>
          </p:txBody>
        </p:sp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5254" y="2049516"/>
              <a:ext cx="868981" cy="868981"/>
            </a:xfrm>
            <a:prstGeom prst="rect">
              <a:avLst/>
            </a:prstGeom>
          </p:spPr>
        </p:pic>
      </p:grpSp>
      <p:grpSp>
        <p:nvGrpSpPr>
          <p:cNvPr id="11" name="Csoportba foglalás 10"/>
          <p:cNvGrpSpPr/>
          <p:nvPr/>
        </p:nvGrpSpPr>
        <p:grpSpPr>
          <a:xfrm>
            <a:off x="3800572" y="4289182"/>
            <a:ext cx="2982462" cy="2169994"/>
            <a:chOff x="2824235" y="4289182"/>
            <a:chExt cx="2982462" cy="2169994"/>
          </a:xfrm>
        </p:grpSpPr>
        <p:sp>
          <p:nvSpPr>
            <p:cNvPr id="5" name="Lekerekített téglalap 4"/>
            <p:cNvSpPr/>
            <p:nvPr/>
          </p:nvSpPr>
          <p:spPr>
            <a:xfrm>
              <a:off x="2824235" y="4289182"/>
              <a:ext cx="2982462" cy="2169994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5" name="Szövegdoboz 14"/>
            <p:cNvSpPr txBox="1"/>
            <p:nvPr/>
          </p:nvSpPr>
          <p:spPr>
            <a:xfrm>
              <a:off x="3687978" y="4737722"/>
              <a:ext cx="1286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latin typeface="Century Gothic" panose="020B0502020202020204" pitchFamily="34" charset="0"/>
                </a:rPr>
                <a:t>Mississippi</a:t>
              </a:r>
              <a:endParaRPr lang="hu-HU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7565" y="5180045"/>
              <a:ext cx="1279131" cy="1279131"/>
            </a:xfrm>
            <a:prstGeom prst="rect">
              <a:avLst/>
            </a:prstGeom>
          </p:spPr>
        </p:pic>
        <p:sp>
          <p:nvSpPr>
            <p:cNvPr id="19" name="Szövegdoboz 18"/>
            <p:cNvSpPr txBox="1"/>
            <p:nvPr/>
          </p:nvSpPr>
          <p:spPr>
            <a:xfrm>
              <a:off x="3687978" y="5306035"/>
              <a:ext cx="1286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vadászat</a:t>
              </a:r>
            </a:p>
          </p:txBody>
        </p:sp>
      </p:grpSp>
      <p:grpSp>
        <p:nvGrpSpPr>
          <p:cNvPr id="26" name="Csoportba foglalás 25"/>
          <p:cNvGrpSpPr/>
          <p:nvPr/>
        </p:nvGrpSpPr>
        <p:grpSpPr>
          <a:xfrm>
            <a:off x="5503902" y="495225"/>
            <a:ext cx="2982462" cy="2169994"/>
            <a:chOff x="5806697" y="1735541"/>
            <a:chExt cx="2982462" cy="2169994"/>
          </a:xfrm>
        </p:grpSpPr>
        <p:sp>
          <p:nvSpPr>
            <p:cNvPr id="8" name="Lekerekített téglalap 7"/>
            <p:cNvSpPr/>
            <p:nvPr/>
          </p:nvSpPr>
          <p:spPr>
            <a:xfrm>
              <a:off x="5806697" y="1735541"/>
              <a:ext cx="2982462" cy="2169994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0" name="Szövegdoboz 19"/>
            <p:cNvSpPr txBox="1"/>
            <p:nvPr/>
          </p:nvSpPr>
          <p:spPr>
            <a:xfrm>
              <a:off x="6096000" y="2188157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Washington Post</a:t>
              </a:r>
            </a:p>
          </p:txBody>
        </p:sp>
        <p:sp>
          <p:nvSpPr>
            <p:cNvPr id="21" name="Szövegdoboz 20"/>
            <p:cNvSpPr txBox="1"/>
            <p:nvPr/>
          </p:nvSpPr>
          <p:spPr>
            <a:xfrm>
              <a:off x="5809524" y="3010078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latin typeface="Century Gothic" panose="020B0502020202020204" pitchFamily="34" charset="0"/>
                </a:rPr>
                <a:t>Clifford</a:t>
              </a:r>
              <a:r>
                <a:rPr lang="hu-HU" dirty="0" smtClean="0">
                  <a:latin typeface="Century Gothic" panose="020B0502020202020204" pitchFamily="34" charset="0"/>
                </a:rPr>
                <a:t> </a:t>
              </a:r>
              <a:r>
                <a:rPr lang="hu-HU" dirty="0" err="1" smtClean="0">
                  <a:latin typeface="Century Gothic" panose="020B0502020202020204" pitchFamily="34" charset="0"/>
                </a:rPr>
                <a:t>Berryman</a:t>
              </a:r>
              <a:endParaRPr lang="hu-HU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23" name="Kép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0459" y="2759569"/>
              <a:ext cx="723612" cy="723612"/>
            </a:xfrm>
            <a:prstGeom prst="rect">
              <a:avLst/>
            </a:prstGeom>
          </p:spPr>
        </p:pic>
      </p:grpSp>
      <p:grpSp>
        <p:nvGrpSpPr>
          <p:cNvPr id="27" name="Csoportba foglalás 26"/>
          <p:cNvGrpSpPr/>
          <p:nvPr/>
        </p:nvGrpSpPr>
        <p:grpSpPr>
          <a:xfrm>
            <a:off x="8079470" y="3505373"/>
            <a:ext cx="3187497" cy="2169994"/>
            <a:chOff x="7908133" y="4289182"/>
            <a:chExt cx="3187497" cy="2169994"/>
          </a:xfrm>
        </p:grpSpPr>
        <p:sp>
          <p:nvSpPr>
            <p:cNvPr id="9" name="Lekerekített téglalap 8"/>
            <p:cNvSpPr/>
            <p:nvPr/>
          </p:nvSpPr>
          <p:spPr>
            <a:xfrm>
              <a:off x="8113168" y="4289182"/>
              <a:ext cx="2982462" cy="2169994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2" name="Szövegdoboz 21"/>
            <p:cNvSpPr txBox="1"/>
            <p:nvPr/>
          </p:nvSpPr>
          <p:spPr>
            <a:xfrm>
              <a:off x="8269196" y="4553056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Morris </a:t>
              </a:r>
              <a:r>
                <a:rPr lang="hu-HU" dirty="0" err="1" smtClean="0">
                  <a:latin typeface="Century Gothic" panose="020B0502020202020204" pitchFamily="34" charset="0"/>
                </a:rPr>
                <a:t>Michtom</a:t>
              </a:r>
              <a:endParaRPr lang="hu-HU" dirty="0" smtClean="0">
                <a:latin typeface="Century Gothic" panose="020B0502020202020204" pitchFamily="34" charset="0"/>
              </a:endParaRPr>
            </a:p>
          </p:txBody>
        </p:sp>
        <p:pic>
          <p:nvPicPr>
            <p:cNvPr id="24" name="Kép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8953" y="5023599"/>
              <a:ext cx="1036478" cy="1036478"/>
            </a:xfrm>
            <a:prstGeom prst="rect">
              <a:avLst/>
            </a:prstGeom>
          </p:spPr>
        </p:pic>
        <p:sp>
          <p:nvSpPr>
            <p:cNvPr id="25" name="Szövegdoboz 24"/>
            <p:cNvSpPr txBox="1"/>
            <p:nvPr/>
          </p:nvSpPr>
          <p:spPr>
            <a:xfrm>
              <a:off x="7908133" y="5290130"/>
              <a:ext cx="2541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latin typeface="Century Gothic" panose="020B0502020202020204" pitchFamily="34" charset="0"/>
                </a:rPr>
                <a:t>Teddy’s</a:t>
              </a:r>
              <a:endParaRPr lang="hu-HU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hu-HU" dirty="0" err="1" smtClean="0">
                  <a:latin typeface="Century Gothic" panose="020B0502020202020204" pitchFamily="34" charset="0"/>
                </a:rPr>
                <a:t>Bear</a:t>
              </a:r>
              <a:endParaRPr lang="hu-HU" dirty="0" smtClean="0">
                <a:latin typeface="Century Gothic" panose="020B0502020202020204" pitchFamily="34" charset="0"/>
              </a:endParaRPr>
            </a:p>
          </p:txBody>
        </p:sp>
      </p:grpSp>
      <p:sp>
        <p:nvSpPr>
          <p:cNvPr id="28" name="Jobbra nyíl 27"/>
          <p:cNvSpPr/>
          <p:nvPr/>
        </p:nvSpPr>
        <p:spPr>
          <a:xfrm rot="3171919">
            <a:off x="2384851" y="4380870"/>
            <a:ext cx="1264124" cy="6103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Jobbra nyíl 28"/>
          <p:cNvSpPr/>
          <p:nvPr/>
        </p:nvSpPr>
        <p:spPr>
          <a:xfrm rot="3065333">
            <a:off x="8763752" y="2293883"/>
            <a:ext cx="1264124" cy="6103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Szövegdoboz 29"/>
          <p:cNvSpPr txBox="1"/>
          <p:nvPr/>
        </p:nvSpPr>
        <p:spPr>
          <a:xfrm>
            <a:off x="7231225" y="6409784"/>
            <a:ext cx="3389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Century Gothic" panose="020B0502020202020204" pitchFamily="34" charset="0"/>
              </a:rPr>
              <a:t>Forrás: Bellis M. (2017); </a:t>
            </a:r>
            <a:r>
              <a:rPr lang="hu-HU" sz="1200" dirty="0" err="1" smtClean="0">
                <a:latin typeface="Century Gothic" panose="020B0502020202020204" pitchFamily="34" charset="0"/>
              </a:rPr>
              <a:t>ThoughtCO</a:t>
            </a:r>
            <a:r>
              <a:rPr lang="hu-HU" sz="1200" dirty="0" smtClean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79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75" y="22225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A „mackó-láz”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72502"/>
            <a:ext cx="1577603" cy="1471340"/>
          </a:xfrm>
        </p:spPr>
      </p:pic>
      <p:sp>
        <p:nvSpPr>
          <p:cNvPr id="3" name="Szövegdoboz 2"/>
          <p:cNvSpPr txBox="1"/>
          <p:nvPr/>
        </p:nvSpPr>
        <p:spPr>
          <a:xfrm>
            <a:off x="11339953" y="627451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Century Gothic" panose="020B0502020202020204" pitchFamily="34" charset="0"/>
              </a:rPr>
              <a:t>3</a:t>
            </a:r>
            <a:endParaRPr lang="hu-HU" b="1" dirty="0" smtClean="0">
              <a:latin typeface="Century Gothic" panose="020B0502020202020204" pitchFamily="34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427489" y="2355679"/>
            <a:ext cx="3418879" cy="1885950"/>
            <a:chOff x="295275" y="1414463"/>
            <a:chExt cx="3418879" cy="1885950"/>
          </a:xfrm>
        </p:grpSpPr>
        <p:sp>
          <p:nvSpPr>
            <p:cNvPr id="5" name="Szövegdoboz 4"/>
            <p:cNvSpPr txBox="1"/>
            <p:nvPr/>
          </p:nvSpPr>
          <p:spPr>
            <a:xfrm>
              <a:off x="356590" y="1829853"/>
              <a:ext cx="3357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>
                  <a:latin typeface="Century Gothic" panose="020B0502020202020204" pitchFamily="34" charset="0"/>
                </a:rPr>
                <a:t>Morris </a:t>
              </a:r>
              <a:r>
                <a:rPr lang="hu-HU" dirty="0" err="1">
                  <a:latin typeface="Century Gothic" panose="020B0502020202020204" pitchFamily="34" charset="0"/>
                </a:rPr>
                <a:t>Michtom</a:t>
              </a:r>
              <a:r>
                <a:rPr lang="hu-HU" dirty="0">
                  <a:latin typeface="Century Gothic" panose="020B0502020202020204" pitchFamily="34" charset="0"/>
                </a:rPr>
                <a:t>: </a:t>
              </a:r>
              <a:r>
                <a:rPr lang="hu-HU" dirty="0" err="1">
                  <a:latin typeface="Century Gothic" panose="020B0502020202020204" pitchFamily="34" charset="0"/>
                </a:rPr>
                <a:t>Teddy</a:t>
              </a:r>
              <a:r>
                <a:rPr lang="hu-HU" dirty="0">
                  <a:latin typeface="Century Gothic" panose="020B0502020202020204" pitchFamily="34" charset="0"/>
                </a:rPr>
                <a:t> </a:t>
              </a:r>
              <a:r>
                <a:rPr lang="hu-HU" dirty="0" err="1">
                  <a:latin typeface="Century Gothic" panose="020B0502020202020204" pitchFamily="34" charset="0"/>
                </a:rPr>
                <a:t>Bear</a:t>
              </a:r>
              <a:endParaRPr lang="hu-HU" dirty="0"/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668533" y="2428470"/>
              <a:ext cx="2733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u-HU" dirty="0" err="1" smtClean="0">
                  <a:latin typeface="Century Gothic" panose="020B0502020202020204" pitchFamily="34" charset="0"/>
                </a:rPr>
                <a:t>Margarete</a:t>
              </a:r>
              <a:r>
                <a:rPr lang="hu-HU" dirty="0" smtClean="0">
                  <a:latin typeface="Century Gothic" panose="020B0502020202020204" pitchFamily="34" charset="0"/>
                </a:rPr>
                <a:t> </a:t>
              </a:r>
              <a:r>
                <a:rPr lang="hu-HU" dirty="0" err="1">
                  <a:latin typeface="Century Gothic" panose="020B0502020202020204" pitchFamily="34" charset="0"/>
                </a:rPr>
                <a:t>Steiff</a:t>
              </a:r>
              <a:r>
                <a:rPr lang="hu-HU" dirty="0">
                  <a:latin typeface="Century Gothic" panose="020B0502020202020204" pitchFamily="34" charset="0"/>
                </a:rPr>
                <a:t>: </a:t>
              </a:r>
              <a:r>
                <a:rPr lang="hu-HU" dirty="0" smtClean="0">
                  <a:latin typeface="Century Gothic" panose="020B0502020202020204" pitchFamily="34" charset="0"/>
                </a:rPr>
                <a:t>55PB</a:t>
              </a:r>
              <a:endParaRPr lang="hu-HU" dirty="0" smtClean="0"/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295275" y="1414463"/>
              <a:ext cx="3357564" cy="18859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181793" y="1919910"/>
            <a:ext cx="3357564" cy="2757487"/>
            <a:chOff x="4059728" y="1414463"/>
            <a:chExt cx="3357564" cy="2757487"/>
          </a:xfrm>
        </p:grpSpPr>
        <p:sp>
          <p:nvSpPr>
            <p:cNvPr id="31" name="Szövegdoboz 30"/>
            <p:cNvSpPr txBox="1"/>
            <p:nvPr/>
          </p:nvSpPr>
          <p:spPr>
            <a:xfrm>
              <a:off x="4605566" y="1619399"/>
              <a:ext cx="2265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sz="2400" b="1" dirty="0" smtClean="0">
                  <a:latin typeface="Century Gothic" panose="020B0502020202020204" pitchFamily="34" charset="0"/>
                </a:rPr>
                <a:t>1906: USA</a:t>
              </a: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4783254" y="2332690"/>
              <a:ext cx="1910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u-HU" dirty="0" err="1" smtClean="0">
                  <a:latin typeface="Century Gothic" panose="020B0502020202020204" pitchFamily="34" charset="0"/>
                </a:rPr>
                <a:t>Seymour</a:t>
              </a:r>
              <a:r>
                <a:rPr lang="hu-HU" dirty="0" smtClean="0">
                  <a:latin typeface="Century Gothic" panose="020B0502020202020204" pitchFamily="34" charset="0"/>
                </a:rPr>
                <a:t> </a:t>
              </a:r>
              <a:r>
                <a:rPr lang="hu-HU" dirty="0" err="1" smtClean="0">
                  <a:latin typeface="Century Gothic" panose="020B0502020202020204" pitchFamily="34" charset="0"/>
                </a:rPr>
                <a:t>Eaton</a:t>
              </a:r>
              <a:endParaRPr lang="hu-HU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4472876" y="2876961"/>
              <a:ext cx="2941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Century Gothic" panose="020B0502020202020204" pitchFamily="34" charset="0"/>
                </a:rPr>
                <a:t>1907.: </a:t>
              </a:r>
              <a:r>
                <a:rPr lang="hu-HU" dirty="0">
                  <a:latin typeface="Century Gothic" panose="020B0502020202020204" pitchFamily="34" charset="0"/>
                </a:rPr>
                <a:t>John W. </a:t>
              </a:r>
              <a:r>
                <a:rPr lang="hu-HU" dirty="0" err="1">
                  <a:latin typeface="Century Gothic" panose="020B0502020202020204" pitchFamily="34" charset="0"/>
                </a:rPr>
                <a:t>Bratton</a:t>
              </a:r>
              <a:r>
                <a:rPr lang="hu-HU" dirty="0">
                  <a:latin typeface="Century Gothic" panose="020B0502020202020204" pitchFamily="34" charset="0"/>
                </a:rPr>
                <a:t> </a:t>
              </a:r>
              <a:r>
                <a:rPr lang="hu-HU" dirty="0" err="1">
                  <a:latin typeface="Century Gothic" panose="020B0502020202020204" pitchFamily="34" charset="0"/>
                </a:rPr>
                <a:t>Teddy</a:t>
              </a:r>
              <a:r>
                <a:rPr lang="hu-HU" dirty="0">
                  <a:latin typeface="Century Gothic" panose="020B0502020202020204" pitchFamily="34" charset="0"/>
                </a:rPr>
                <a:t> </a:t>
              </a:r>
              <a:r>
                <a:rPr lang="hu-HU" dirty="0" err="1">
                  <a:latin typeface="Century Gothic" panose="020B0502020202020204" pitchFamily="34" charset="0"/>
                </a:rPr>
                <a:t>Bear’s</a:t>
              </a:r>
              <a:r>
                <a:rPr lang="hu-HU" dirty="0">
                  <a:latin typeface="Century Gothic" panose="020B0502020202020204" pitchFamily="34" charset="0"/>
                </a:rPr>
                <a:t> </a:t>
              </a:r>
              <a:r>
                <a:rPr lang="hu-HU" dirty="0" err="1" smtClean="0">
                  <a:latin typeface="Century Gothic" panose="020B0502020202020204" pitchFamily="34" charset="0"/>
                </a:rPr>
                <a:t>Picnic</a:t>
              </a:r>
              <a:endParaRPr lang="hu-HU" dirty="0">
                <a:latin typeface="Century Gothic" panose="020B0502020202020204" pitchFamily="34" charset="0"/>
              </a:endParaRPr>
            </a:p>
          </p:txBody>
        </p:sp>
        <p:sp>
          <p:nvSpPr>
            <p:cNvPr id="41" name="Lekerekített téglalap 40"/>
            <p:cNvSpPr/>
            <p:nvPr/>
          </p:nvSpPr>
          <p:spPr>
            <a:xfrm>
              <a:off x="4059728" y="1414463"/>
              <a:ext cx="3357564" cy="275748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8058727" y="1919910"/>
            <a:ext cx="4165160" cy="2759242"/>
            <a:chOff x="8078828" y="1414462"/>
            <a:chExt cx="4165160" cy="2759242"/>
          </a:xfrm>
        </p:grpSpPr>
        <p:sp>
          <p:nvSpPr>
            <p:cNvPr id="35" name="Szövegdoboz 34"/>
            <p:cNvSpPr txBox="1"/>
            <p:nvPr/>
          </p:nvSpPr>
          <p:spPr>
            <a:xfrm>
              <a:off x="8879079" y="1694955"/>
              <a:ext cx="23221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u-HU" dirty="0" smtClean="0">
                  <a:latin typeface="Century Gothic" panose="020B0502020202020204" pitchFamily="34" charset="0"/>
                </a:rPr>
                <a:t>Roosevelt kabalája</a:t>
              </a: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8260394" y="2973375"/>
              <a:ext cx="35595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>
                  <a:latin typeface="Century Gothic" panose="020B0502020202020204" pitchFamily="34" charset="0"/>
                </a:rPr>
                <a:t>1921 </a:t>
              </a:r>
              <a:r>
                <a:rPr lang="hu-HU" dirty="0" err="1">
                  <a:latin typeface="Century Gothic" panose="020B0502020202020204" pitchFamily="34" charset="0"/>
                </a:rPr>
                <a:t>Christopher</a:t>
              </a:r>
              <a:r>
                <a:rPr lang="hu-HU" dirty="0">
                  <a:latin typeface="Century Gothic" panose="020B0502020202020204" pitchFamily="34" charset="0"/>
                </a:rPr>
                <a:t> Robin Milne – </a:t>
              </a:r>
              <a:r>
                <a:rPr lang="hu-HU" dirty="0" smtClean="0">
                  <a:latin typeface="Century Gothic" panose="020B0502020202020204" pitchFamily="34" charset="0"/>
                </a:rPr>
                <a:t>A. A. Milne: Micimackó</a:t>
              </a:r>
            </a:p>
            <a:p>
              <a:pPr algn="ctr"/>
              <a:endParaRPr lang="hu-HU" dirty="0">
                <a:latin typeface="Century Gothic" panose="020B0502020202020204" pitchFamily="34" charset="0"/>
              </a:endParaRPr>
            </a:p>
            <a:p>
              <a:pPr lvl="0" algn="ctr"/>
              <a:endParaRPr lang="hu-HU" dirty="0" smtClean="0"/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8236343" y="2334165"/>
              <a:ext cx="4007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u-HU" dirty="0" err="1" smtClean="0">
                  <a:latin typeface="Century Gothic" panose="020B0502020202020204" pitchFamily="34" charset="0"/>
                </a:rPr>
                <a:t>I.vh</a:t>
              </a:r>
              <a:r>
                <a:rPr lang="hu-HU" dirty="0" smtClean="0">
                  <a:latin typeface="Century Gothic" panose="020B0502020202020204" pitchFamily="34" charset="0"/>
                </a:rPr>
                <a:t>.: </a:t>
              </a:r>
              <a:r>
                <a:rPr lang="hu-HU" dirty="0" err="1" smtClean="0">
                  <a:latin typeface="Century Gothic" panose="020B0502020202020204" pitchFamily="34" charset="0"/>
                </a:rPr>
                <a:t>Franciao</a:t>
              </a:r>
              <a:r>
                <a:rPr lang="hu-HU" dirty="0" smtClean="0">
                  <a:latin typeface="Century Gothic" panose="020B0502020202020204" pitchFamily="34" charset="0"/>
                </a:rPr>
                <a:t>., Ausztrália, Anglia</a:t>
              </a:r>
            </a:p>
          </p:txBody>
        </p:sp>
        <p:sp>
          <p:nvSpPr>
            <p:cNvPr id="42" name="Lekerekített téglalap 41"/>
            <p:cNvSpPr/>
            <p:nvPr/>
          </p:nvSpPr>
          <p:spPr>
            <a:xfrm>
              <a:off x="8078828" y="1414462"/>
              <a:ext cx="3922671" cy="275748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7" name="Szalagnyíl felfelé 16"/>
          <p:cNvSpPr/>
          <p:nvPr/>
        </p:nvSpPr>
        <p:spPr>
          <a:xfrm>
            <a:off x="2121151" y="4852336"/>
            <a:ext cx="3554804" cy="142217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5" name="Szalagnyíl lefelé 44"/>
          <p:cNvSpPr/>
          <p:nvPr/>
        </p:nvSpPr>
        <p:spPr>
          <a:xfrm>
            <a:off x="6716493" y="391367"/>
            <a:ext cx="3553200" cy="14220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7231225" y="6409784"/>
            <a:ext cx="3389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Century Gothic" panose="020B0502020202020204" pitchFamily="34" charset="0"/>
              </a:rPr>
              <a:t>Forrás: Bellis M. (2017); </a:t>
            </a:r>
            <a:r>
              <a:rPr lang="hu-HU" sz="1200" dirty="0" err="1" smtClean="0">
                <a:latin typeface="Century Gothic" panose="020B0502020202020204" pitchFamily="34" charset="0"/>
              </a:rPr>
              <a:t>ThoughtCO</a:t>
            </a:r>
            <a:r>
              <a:rPr lang="hu-HU" sz="1200" dirty="0" smtClean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154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75" y="22225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Micimackó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72502"/>
            <a:ext cx="1577603" cy="1471340"/>
          </a:xfrm>
        </p:spPr>
      </p:pic>
      <p:sp>
        <p:nvSpPr>
          <p:cNvPr id="3" name="Szövegdoboz 2"/>
          <p:cNvSpPr txBox="1"/>
          <p:nvPr/>
        </p:nvSpPr>
        <p:spPr>
          <a:xfrm>
            <a:off x="11382375" y="627451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486038" y="2396662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Century Gothic" panose="020B0502020202020204" pitchFamily="34" charset="0"/>
              </a:rPr>
              <a:t>Winnie</a:t>
            </a:r>
            <a:r>
              <a:rPr lang="hu-HU" dirty="0" smtClean="0">
                <a:latin typeface="Century Gothic" panose="020B0502020202020204" pitchFamily="34" charset="0"/>
              </a:rPr>
              <a:t> - Winnipeg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486038" y="3129325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Century Gothic" panose="020B0502020202020204" pitchFamily="34" charset="0"/>
              </a:rPr>
              <a:t>A londoni állatkert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486038" y="1547813"/>
            <a:ext cx="2468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Century Gothic" panose="020B0502020202020204" pitchFamily="34" charset="0"/>
              </a:rPr>
              <a:t>Harry </a:t>
            </a:r>
            <a:r>
              <a:rPr lang="hu-HU" dirty="0" err="1" smtClean="0">
                <a:latin typeface="Century Gothic" panose="020B0502020202020204" pitchFamily="34" charset="0"/>
              </a:rPr>
              <a:t>Colebourn</a:t>
            </a:r>
            <a:r>
              <a:rPr lang="hu-HU" dirty="0" smtClean="0">
                <a:latin typeface="Century Gothic" panose="020B0502020202020204" pitchFamily="34" charset="0"/>
              </a:rPr>
              <a:t> hadnagy</a:t>
            </a:r>
          </a:p>
        </p:txBody>
      </p:sp>
      <p:sp>
        <p:nvSpPr>
          <p:cNvPr id="32" name="Szövegdoboz 31"/>
          <p:cNvSpPr txBox="1"/>
          <p:nvPr/>
        </p:nvSpPr>
        <p:spPr>
          <a:xfrm>
            <a:off x="486038" y="3866415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 smtClean="0">
                <a:latin typeface="Century Gothic" panose="020B0502020202020204" pitchFamily="34" charset="0"/>
              </a:rPr>
              <a:t>Christopher</a:t>
            </a:r>
            <a:r>
              <a:rPr lang="hu-HU" dirty="0" smtClean="0">
                <a:latin typeface="Century Gothic" panose="020B0502020202020204" pitchFamily="34" charset="0"/>
              </a:rPr>
              <a:t> Robin</a:t>
            </a:r>
          </a:p>
        </p:txBody>
      </p:sp>
      <p:sp>
        <p:nvSpPr>
          <p:cNvPr id="44" name="Lekerekített téglalap 43"/>
          <p:cNvSpPr/>
          <p:nvPr/>
        </p:nvSpPr>
        <p:spPr>
          <a:xfrm>
            <a:off x="320324" y="1353439"/>
            <a:ext cx="2982462" cy="3274772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9" name="Csoportba foglalás 48"/>
          <p:cNvGrpSpPr/>
          <p:nvPr/>
        </p:nvGrpSpPr>
        <p:grpSpPr>
          <a:xfrm>
            <a:off x="3938262" y="1713063"/>
            <a:ext cx="3047736" cy="4930779"/>
            <a:chOff x="3508470" y="1356431"/>
            <a:chExt cx="3047736" cy="4930779"/>
          </a:xfrm>
        </p:grpSpPr>
        <p:sp>
          <p:nvSpPr>
            <p:cNvPr id="15" name="Szövegdoboz 14"/>
            <p:cNvSpPr txBox="1"/>
            <p:nvPr/>
          </p:nvSpPr>
          <p:spPr>
            <a:xfrm>
              <a:off x="3508470" y="3498656"/>
              <a:ext cx="27651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1926.: Micimackó</a:t>
              </a: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3508470" y="4235747"/>
              <a:ext cx="2765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1928.: Micimackó kuckója</a:t>
              </a: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3508470" y="5198437"/>
              <a:ext cx="2765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Karinthy Emília és Karinthy Frigyes</a:t>
              </a: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3804736" y="1547813"/>
              <a:ext cx="2468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err="1" smtClean="0">
                  <a:latin typeface="Century Gothic" panose="020B0502020202020204" pitchFamily="34" charset="0"/>
                </a:rPr>
                <a:t>Vanity</a:t>
              </a:r>
              <a:r>
                <a:rPr lang="hu-HU" dirty="0" smtClean="0">
                  <a:latin typeface="Century Gothic" panose="020B0502020202020204" pitchFamily="34" charset="0"/>
                </a:rPr>
                <a:t> Fair, </a:t>
              </a:r>
            </a:p>
            <a:p>
              <a:pPr algn="ctr"/>
              <a:r>
                <a:rPr lang="hu-HU" dirty="0" err="1" smtClean="0">
                  <a:latin typeface="Century Gothic" panose="020B0502020202020204" pitchFamily="34" charset="0"/>
                </a:rPr>
                <a:t>Punch</a:t>
              </a:r>
              <a:r>
                <a:rPr lang="hu-HU" dirty="0" smtClean="0">
                  <a:latin typeface="Century Gothic" panose="020B0502020202020204" pitchFamily="34" charset="0"/>
                </a:rPr>
                <a:t> </a:t>
              </a:r>
              <a:r>
                <a:rPr lang="hu-HU" dirty="0" err="1" smtClean="0">
                  <a:latin typeface="Century Gothic" panose="020B0502020202020204" pitchFamily="34" charset="0"/>
                </a:rPr>
                <a:t>Magazine</a:t>
              </a:r>
              <a:endParaRPr lang="hu-HU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3508470" y="2529160"/>
              <a:ext cx="27651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E. H. </a:t>
              </a:r>
              <a:r>
                <a:rPr lang="hu-HU" dirty="0" err="1" smtClean="0">
                  <a:latin typeface="Century Gothic" panose="020B0502020202020204" pitchFamily="34" charset="0"/>
                </a:rPr>
                <a:t>Shephard</a:t>
              </a:r>
              <a:r>
                <a:rPr lang="hu-HU" dirty="0" smtClean="0">
                  <a:latin typeface="Century Gothic" panose="020B0502020202020204" pitchFamily="34" charset="0"/>
                </a:rPr>
                <a:t> illusztrátor</a:t>
              </a:r>
            </a:p>
          </p:txBody>
        </p:sp>
        <p:sp>
          <p:nvSpPr>
            <p:cNvPr id="45" name="Lekerekített téglalap 44"/>
            <p:cNvSpPr/>
            <p:nvPr/>
          </p:nvSpPr>
          <p:spPr>
            <a:xfrm>
              <a:off x="3573744" y="1356431"/>
              <a:ext cx="2982462" cy="4930779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8" name="Csoportba foglalás 47"/>
          <p:cNvGrpSpPr/>
          <p:nvPr/>
        </p:nvGrpSpPr>
        <p:grpSpPr>
          <a:xfrm>
            <a:off x="7686748" y="419261"/>
            <a:ext cx="4254669" cy="4933061"/>
            <a:chOff x="6827163" y="1353438"/>
            <a:chExt cx="4254669" cy="4933061"/>
          </a:xfrm>
        </p:grpSpPr>
        <p:sp>
          <p:nvSpPr>
            <p:cNvPr id="39" name="Szövegdoboz 38"/>
            <p:cNvSpPr txBox="1"/>
            <p:nvPr/>
          </p:nvSpPr>
          <p:spPr>
            <a:xfrm>
              <a:off x="7123434" y="1547813"/>
              <a:ext cx="3310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Winnipeg – </a:t>
              </a:r>
              <a:r>
                <a:rPr lang="hu-HU" dirty="0" err="1" smtClean="0">
                  <a:latin typeface="Century Gothic" panose="020B0502020202020204" pitchFamily="34" charset="0"/>
                </a:rPr>
                <a:t>Shephard</a:t>
              </a:r>
              <a:r>
                <a:rPr lang="hu-HU" dirty="0" smtClean="0">
                  <a:latin typeface="Century Gothic" panose="020B0502020202020204" pitchFamily="34" charset="0"/>
                </a:rPr>
                <a:t> festménye</a:t>
              </a: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6827168" y="2529160"/>
              <a:ext cx="42227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David </a:t>
              </a:r>
              <a:r>
                <a:rPr lang="hu-HU" dirty="0" err="1" smtClean="0">
                  <a:latin typeface="Century Gothic" panose="020B0502020202020204" pitchFamily="34" charset="0"/>
                </a:rPr>
                <a:t>Benedictus</a:t>
              </a:r>
              <a:r>
                <a:rPr lang="hu-HU" dirty="0" smtClean="0">
                  <a:latin typeface="Century Gothic" panose="020B0502020202020204" pitchFamily="34" charset="0"/>
                </a:rPr>
                <a:t>: Visszatérés a Százholdas Pagonyba</a:t>
              </a:r>
            </a:p>
            <a:p>
              <a:pPr algn="ctr"/>
              <a:endParaRPr lang="hu-HU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41" name="Szövegdoboz 40"/>
            <p:cNvSpPr txBox="1"/>
            <p:nvPr/>
          </p:nvSpPr>
          <p:spPr>
            <a:xfrm>
              <a:off x="6827168" y="3498656"/>
              <a:ext cx="4222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1930. Stephen </a:t>
              </a:r>
              <a:r>
                <a:rPr lang="hu-HU" dirty="0" err="1" smtClean="0">
                  <a:latin typeface="Century Gothic" panose="020B0502020202020204" pitchFamily="34" charset="0"/>
                </a:rPr>
                <a:t>Slesinger</a:t>
              </a:r>
              <a:r>
                <a:rPr lang="hu-HU" dirty="0" smtClean="0">
                  <a:latin typeface="Century Gothic" panose="020B0502020202020204" pitchFamily="34" charset="0"/>
                </a:rPr>
                <a:t>: USA, Kanada</a:t>
              </a:r>
              <a:endParaRPr lang="hu-HU" dirty="0">
                <a:latin typeface="Century Gothic" panose="020B0502020202020204" pitchFamily="34" charset="0"/>
              </a:endParaRPr>
            </a:p>
          </p:txBody>
        </p:sp>
        <p:sp>
          <p:nvSpPr>
            <p:cNvPr id="42" name="Szövegdoboz 41"/>
            <p:cNvSpPr txBox="1"/>
            <p:nvPr/>
          </p:nvSpPr>
          <p:spPr>
            <a:xfrm>
              <a:off x="6827167" y="4433837"/>
              <a:ext cx="42227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1961.: Walt Disney</a:t>
              </a:r>
            </a:p>
          </p:txBody>
        </p:sp>
        <p:sp>
          <p:nvSpPr>
            <p:cNvPr id="43" name="Szövegdoboz 42"/>
            <p:cNvSpPr txBox="1"/>
            <p:nvPr/>
          </p:nvSpPr>
          <p:spPr>
            <a:xfrm>
              <a:off x="6827166" y="5171542"/>
              <a:ext cx="42227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1966.: rövidfilm</a:t>
              </a:r>
            </a:p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1977.: mozifilm</a:t>
              </a:r>
            </a:p>
          </p:txBody>
        </p:sp>
        <p:sp>
          <p:nvSpPr>
            <p:cNvPr id="46" name="Lekerekített téglalap 45"/>
            <p:cNvSpPr/>
            <p:nvPr/>
          </p:nvSpPr>
          <p:spPr>
            <a:xfrm>
              <a:off x="6827163" y="1353438"/>
              <a:ext cx="4254669" cy="4933061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7" name="Jobbra nyíl 46"/>
          <p:cNvSpPr/>
          <p:nvPr/>
        </p:nvSpPr>
        <p:spPr>
          <a:xfrm rot="2503400">
            <a:off x="2703117" y="4971465"/>
            <a:ext cx="1264124" cy="6103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Jobbra nyíl 49"/>
          <p:cNvSpPr/>
          <p:nvPr/>
        </p:nvSpPr>
        <p:spPr>
          <a:xfrm rot="19467643">
            <a:off x="7092994" y="5515657"/>
            <a:ext cx="1264124" cy="610364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Szövegdoboz 25"/>
          <p:cNvSpPr txBox="1"/>
          <p:nvPr/>
        </p:nvSpPr>
        <p:spPr>
          <a:xfrm>
            <a:off x="7231225" y="6409784"/>
            <a:ext cx="3389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latin typeface="Century Gothic" panose="020B0502020202020204" pitchFamily="34" charset="0"/>
              </a:rPr>
              <a:t>Forrás: BBC News, 2002</a:t>
            </a:r>
          </a:p>
        </p:txBody>
      </p:sp>
    </p:spTree>
    <p:extLst>
      <p:ext uri="{BB962C8B-B14F-4D97-AF65-F5344CB8AC3E}">
        <p14:creationId xmlns:p14="http://schemas.microsoft.com/office/powerpoint/2010/main" val="10505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Szövegdoboz 4"/>
          <p:cNvSpPr txBox="1"/>
          <p:nvPr/>
        </p:nvSpPr>
        <p:spPr>
          <a:xfrm>
            <a:off x="0" y="365125"/>
            <a:ext cx="121919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New Yorki Központi Gyermek Könyvtár</a:t>
            </a:r>
          </a:p>
          <a:p>
            <a:pPr algn="ctr"/>
            <a:endParaRPr lang="hu-HU" sz="4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82375" y="627451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endParaRPr lang="hu-HU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75" y="22225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A hanyatlás és a Főnix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72502"/>
            <a:ext cx="1577603" cy="1471340"/>
          </a:xfrm>
        </p:spPr>
      </p:pic>
      <p:sp>
        <p:nvSpPr>
          <p:cNvPr id="3" name="Szövegdoboz 2"/>
          <p:cNvSpPr txBox="1"/>
          <p:nvPr/>
        </p:nvSpPr>
        <p:spPr>
          <a:xfrm>
            <a:off x="11339953" y="627451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latin typeface="Century Gothic" panose="020B0502020202020204" pitchFamily="34" charset="0"/>
              </a:rPr>
              <a:t>6</a:t>
            </a:r>
            <a:endParaRPr lang="hu-HU" b="1" dirty="0" smtClean="0">
              <a:latin typeface="Century Gothic" panose="020B0502020202020204" pitchFamily="34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427489" y="2355679"/>
            <a:ext cx="3462865" cy="1885950"/>
            <a:chOff x="295275" y="1414463"/>
            <a:chExt cx="3462865" cy="1885950"/>
          </a:xfrm>
        </p:grpSpPr>
        <p:sp>
          <p:nvSpPr>
            <p:cNvPr id="5" name="Szövegdoboz 4"/>
            <p:cNvSpPr txBox="1"/>
            <p:nvPr/>
          </p:nvSpPr>
          <p:spPr>
            <a:xfrm>
              <a:off x="400576" y="1848936"/>
              <a:ext cx="33575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latin typeface="Century Gothic" panose="020B0502020202020204" pitchFamily="34" charset="0"/>
                </a:rPr>
                <a:t>1939.: második világháború</a:t>
              </a: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799462" y="2475562"/>
              <a:ext cx="2733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u-HU" dirty="0" smtClean="0">
                  <a:latin typeface="Century Gothic" panose="020B0502020202020204" pitchFamily="34" charset="0"/>
                </a:rPr>
                <a:t>Hadiipar kiszolgálása</a:t>
              </a:r>
            </a:p>
          </p:txBody>
        </p:sp>
        <p:sp>
          <p:nvSpPr>
            <p:cNvPr id="6" name="Lekerekített téglalap 5"/>
            <p:cNvSpPr/>
            <p:nvPr/>
          </p:nvSpPr>
          <p:spPr>
            <a:xfrm>
              <a:off x="295275" y="1414463"/>
              <a:ext cx="3357564" cy="1885950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0" name="Csoportba foglalás 9"/>
          <p:cNvGrpSpPr/>
          <p:nvPr/>
        </p:nvGrpSpPr>
        <p:grpSpPr>
          <a:xfrm>
            <a:off x="4181793" y="1919910"/>
            <a:ext cx="3357564" cy="2757487"/>
            <a:chOff x="4059728" y="1414463"/>
            <a:chExt cx="3357564" cy="2757487"/>
          </a:xfrm>
        </p:grpSpPr>
        <p:sp>
          <p:nvSpPr>
            <p:cNvPr id="31" name="Szövegdoboz 30"/>
            <p:cNvSpPr txBox="1"/>
            <p:nvPr/>
          </p:nvSpPr>
          <p:spPr>
            <a:xfrm>
              <a:off x="5066278" y="1735503"/>
              <a:ext cx="1815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hu-HU" sz="2400" b="1" dirty="0" smtClean="0"/>
                <a:t>1950-1970</a:t>
              </a: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4626906" y="2600387"/>
              <a:ext cx="2285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dirty="0" smtClean="0">
                  <a:latin typeface="Century Gothic" panose="020B0502020202020204" pitchFamily="34" charset="0"/>
                </a:rPr>
                <a:t>Mosható, nylon mackók</a:t>
              </a:r>
            </a:p>
          </p:txBody>
        </p:sp>
        <p:sp>
          <p:nvSpPr>
            <p:cNvPr id="41" name="Lekerekített téglalap 40"/>
            <p:cNvSpPr/>
            <p:nvPr/>
          </p:nvSpPr>
          <p:spPr>
            <a:xfrm>
              <a:off x="4059728" y="1414463"/>
              <a:ext cx="3357564" cy="2757487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5" name="Csoportba foglalás 14"/>
          <p:cNvGrpSpPr/>
          <p:nvPr/>
        </p:nvGrpSpPr>
        <p:grpSpPr>
          <a:xfrm>
            <a:off x="8016237" y="1919910"/>
            <a:ext cx="4007645" cy="2757488"/>
            <a:chOff x="8036338" y="1414462"/>
            <a:chExt cx="4007645" cy="2757488"/>
          </a:xfrm>
        </p:grpSpPr>
        <p:sp>
          <p:nvSpPr>
            <p:cNvPr id="35" name="Szövegdoboz 34"/>
            <p:cNvSpPr txBox="1"/>
            <p:nvPr/>
          </p:nvSpPr>
          <p:spPr>
            <a:xfrm>
              <a:off x="8879080" y="1610495"/>
              <a:ext cx="2322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sz="2400" b="1" dirty="0" smtClean="0">
                  <a:latin typeface="Century Gothic" panose="020B0502020202020204" pitchFamily="34" charset="0"/>
                </a:rPr>
                <a:t>Peter Bull</a:t>
              </a: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8260394" y="3324994"/>
              <a:ext cx="3559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dirty="0" err="1" smtClean="0">
                  <a:latin typeface="Century Gothic" panose="020B0502020202020204" pitchFamily="34" charset="0"/>
                </a:rPr>
                <a:t>Talk</a:t>
              </a:r>
              <a:r>
                <a:rPr lang="hu-HU" dirty="0" smtClean="0">
                  <a:latin typeface="Century Gothic" panose="020B0502020202020204" pitchFamily="34" charset="0"/>
                </a:rPr>
                <a:t> show: UK és USA</a:t>
              </a:r>
            </a:p>
          </p:txBody>
        </p:sp>
        <p:sp>
          <p:nvSpPr>
            <p:cNvPr id="40" name="Szövegdoboz 39"/>
            <p:cNvSpPr txBox="1"/>
            <p:nvPr/>
          </p:nvSpPr>
          <p:spPr>
            <a:xfrm>
              <a:off x="8036338" y="2443072"/>
              <a:ext cx="40076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hu-HU" dirty="0" smtClean="0">
                  <a:latin typeface="Century Gothic" panose="020B0502020202020204" pitchFamily="34" charset="0"/>
                </a:rPr>
                <a:t>1969.: könyvet ír a plüssmackók iránti rajongásáról</a:t>
              </a:r>
            </a:p>
          </p:txBody>
        </p:sp>
        <p:sp>
          <p:nvSpPr>
            <p:cNvPr id="42" name="Lekerekített téglalap 41"/>
            <p:cNvSpPr/>
            <p:nvPr/>
          </p:nvSpPr>
          <p:spPr>
            <a:xfrm>
              <a:off x="8078828" y="1414462"/>
              <a:ext cx="3922671" cy="2757488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7" name="Szalagnyíl felfelé 16"/>
          <p:cNvSpPr/>
          <p:nvPr/>
        </p:nvSpPr>
        <p:spPr>
          <a:xfrm>
            <a:off x="2121151" y="4852336"/>
            <a:ext cx="3554804" cy="1422174"/>
          </a:xfrm>
          <a:prstGeom prst="curved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45" name="Szalagnyíl lefelé 44"/>
          <p:cNvSpPr/>
          <p:nvPr/>
        </p:nvSpPr>
        <p:spPr>
          <a:xfrm>
            <a:off x="6716493" y="391367"/>
            <a:ext cx="3553200" cy="1422000"/>
          </a:xfrm>
          <a:prstGeom prst="curved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7231225" y="6409784"/>
            <a:ext cx="3389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Century Gothic" panose="020B0502020202020204" pitchFamily="34" charset="0"/>
              </a:rPr>
              <a:t>Forrás: </a:t>
            </a:r>
            <a:r>
              <a:rPr lang="hu-HU" sz="1200" dirty="0" err="1">
                <a:latin typeface="Century Gothic" panose="020B0502020202020204" pitchFamily="34" charset="0"/>
              </a:rPr>
              <a:t>Justcollecting.com</a:t>
            </a:r>
            <a:endParaRPr lang="hu-HU" sz="12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75" y="22225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Társadalmi érzékenység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172502"/>
            <a:ext cx="1577603" cy="1471340"/>
          </a:xfrm>
        </p:spPr>
      </p:pic>
      <p:sp>
        <p:nvSpPr>
          <p:cNvPr id="3" name="Szövegdoboz 2"/>
          <p:cNvSpPr txBox="1"/>
          <p:nvPr/>
        </p:nvSpPr>
        <p:spPr>
          <a:xfrm>
            <a:off x="11382375" y="6318288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142875" y="1544433"/>
            <a:ext cx="5735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Century Gothic" panose="020B0502020202020204" pitchFamily="34" charset="0"/>
              </a:rPr>
              <a:t>Fogadj Örökbe Egy Macit Alapítvány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6359690" y="1553909"/>
            <a:ext cx="5438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>
                <a:latin typeface="Century Gothic" panose="020B0502020202020204" pitchFamily="34" charset="0"/>
              </a:rPr>
              <a:t>Teddy</a:t>
            </a:r>
            <a:r>
              <a:rPr lang="hu-HU" sz="2400" b="1" dirty="0" smtClean="0">
                <a:latin typeface="Century Gothic" panose="020B0502020202020204" pitchFamily="34" charset="0"/>
              </a:rPr>
              <a:t> Maci Kórház</a:t>
            </a:r>
          </a:p>
        </p:txBody>
      </p:sp>
      <p:grpSp>
        <p:nvGrpSpPr>
          <p:cNvPr id="10" name="Csoportba foglalás 9"/>
          <p:cNvGrpSpPr/>
          <p:nvPr/>
        </p:nvGrpSpPr>
        <p:grpSpPr>
          <a:xfrm>
            <a:off x="1316163" y="2158014"/>
            <a:ext cx="3990270" cy="3624688"/>
            <a:chOff x="1316163" y="2158014"/>
            <a:chExt cx="3990270" cy="3624688"/>
          </a:xfrm>
        </p:grpSpPr>
        <p:sp>
          <p:nvSpPr>
            <p:cNvPr id="7" name="Lekerekített téglalap 6"/>
            <p:cNvSpPr/>
            <p:nvPr/>
          </p:nvSpPr>
          <p:spPr>
            <a:xfrm>
              <a:off x="1468012" y="2158014"/>
              <a:ext cx="3686572" cy="3624688"/>
            </a:xfrm>
            <a:prstGeom prst="roundRect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4" name="Szövegdoboz 13"/>
            <p:cNvSpPr txBox="1"/>
            <p:nvPr/>
          </p:nvSpPr>
          <p:spPr>
            <a:xfrm>
              <a:off x="2040459" y="2374210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2012</a:t>
              </a:r>
            </a:p>
          </p:txBody>
        </p:sp>
        <p:sp>
          <p:nvSpPr>
            <p:cNvPr id="31" name="Szövegdoboz 30"/>
            <p:cNvSpPr txBox="1"/>
            <p:nvPr/>
          </p:nvSpPr>
          <p:spPr>
            <a:xfrm>
              <a:off x="1468012" y="2990825"/>
              <a:ext cx="36865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Kárász Róbert, Törőcsik Mari</a:t>
              </a:r>
            </a:p>
          </p:txBody>
        </p:sp>
        <p:sp>
          <p:nvSpPr>
            <p:cNvPr id="32" name="Szövegdoboz 31"/>
            <p:cNvSpPr txBox="1"/>
            <p:nvPr/>
          </p:nvSpPr>
          <p:spPr>
            <a:xfrm>
              <a:off x="1316163" y="3698403"/>
              <a:ext cx="39902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Jótékonysági aukciók</a:t>
              </a:r>
            </a:p>
          </p:txBody>
        </p:sp>
        <p:sp>
          <p:nvSpPr>
            <p:cNvPr id="33" name="Szövegdoboz 32"/>
            <p:cNvSpPr txBox="1"/>
            <p:nvPr/>
          </p:nvSpPr>
          <p:spPr>
            <a:xfrm>
              <a:off x="1431917" y="4371566"/>
              <a:ext cx="37587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Munkahely-teremtési </a:t>
              </a:r>
              <a:r>
                <a:rPr lang="hu-HU" dirty="0">
                  <a:latin typeface="Century Gothic" panose="020B0502020202020204" pitchFamily="34" charset="0"/>
                </a:rPr>
                <a:t>program</a:t>
              </a:r>
            </a:p>
            <a:p>
              <a:pPr algn="ctr"/>
              <a:endParaRPr lang="hu-HU" dirty="0" smtClean="0">
                <a:latin typeface="Century Gothic" panose="020B0502020202020204" pitchFamily="34" charset="0"/>
              </a:endParaRPr>
            </a:p>
          </p:txBody>
        </p:sp>
        <p:sp>
          <p:nvSpPr>
            <p:cNvPr id="34" name="Szövegdoboz 33"/>
            <p:cNvSpPr txBox="1"/>
            <p:nvPr/>
          </p:nvSpPr>
          <p:spPr>
            <a:xfrm>
              <a:off x="2040459" y="5113559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Premier </a:t>
              </a:r>
              <a:r>
                <a:rPr lang="hu-HU" dirty="0" err="1" smtClean="0">
                  <a:latin typeface="Century Gothic" panose="020B0502020202020204" pitchFamily="34" charset="0"/>
                </a:rPr>
                <a:t>Kultcafé</a:t>
              </a:r>
              <a:endParaRPr lang="hu-HU" dirty="0" smtClean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6327325" y="2283247"/>
            <a:ext cx="5503591" cy="3522809"/>
            <a:chOff x="6327325" y="2283247"/>
            <a:chExt cx="5503591" cy="3522809"/>
          </a:xfrm>
        </p:grpSpPr>
        <p:sp>
          <p:nvSpPr>
            <p:cNvPr id="35" name="Szövegdoboz 34"/>
            <p:cNvSpPr txBox="1"/>
            <p:nvPr/>
          </p:nvSpPr>
          <p:spPr>
            <a:xfrm>
              <a:off x="7779273" y="2283247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Skandinávia</a:t>
              </a:r>
            </a:p>
          </p:txBody>
        </p:sp>
        <p:sp>
          <p:nvSpPr>
            <p:cNvPr id="36" name="Szövegdoboz 35"/>
            <p:cNvSpPr txBox="1"/>
            <p:nvPr/>
          </p:nvSpPr>
          <p:spPr>
            <a:xfrm>
              <a:off x="6327325" y="2912967"/>
              <a:ext cx="55035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Magyar Orvostanhallgatók Szövetsége</a:t>
              </a:r>
            </a:p>
          </p:txBody>
        </p:sp>
        <p:sp>
          <p:nvSpPr>
            <p:cNvPr id="37" name="Szövegdoboz 36"/>
            <p:cNvSpPr txBox="1"/>
            <p:nvPr/>
          </p:nvSpPr>
          <p:spPr>
            <a:xfrm>
              <a:off x="7779273" y="3698403"/>
              <a:ext cx="2541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Játékos orvoslás</a:t>
              </a:r>
            </a:p>
          </p:txBody>
        </p:sp>
        <p:sp>
          <p:nvSpPr>
            <p:cNvPr id="38" name="Szövegdoboz 37"/>
            <p:cNvSpPr txBox="1"/>
            <p:nvPr/>
          </p:nvSpPr>
          <p:spPr>
            <a:xfrm>
              <a:off x="7277568" y="4381399"/>
              <a:ext cx="3603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Csökkenő félelem, szorongás</a:t>
              </a:r>
            </a:p>
          </p:txBody>
        </p:sp>
        <p:sp>
          <p:nvSpPr>
            <p:cNvPr id="39" name="Szövegdoboz 38"/>
            <p:cNvSpPr txBox="1"/>
            <p:nvPr/>
          </p:nvSpPr>
          <p:spPr>
            <a:xfrm>
              <a:off x="7245202" y="5159725"/>
              <a:ext cx="36031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2017.: PTE ÁOK</a:t>
              </a:r>
            </a:p>
            <a:p>
              <a:pPr algn="ctr"/>
              <a:r>
                <a:rPr lang="hu-HU" dirty="0" smtClean="0">
                  <a:latin typeface="Century Gothic" panose="020B0502020202020204" pitchFamily="34" charset="0"/>
                </a:rPr>
                <a:t>V. </a:t>
              </a:r>
              <a:r>
                <a:rPr lang="hu-HU" dirty="0" err="1" smtClean="0">
                  <a:latin typeface="Century Gothic" panose="020B0502020202020204" pitchFamily="34" charset="0"/>
                </a:rPr>
                <a:t>Teddy</a:t>
              </a:r>
              <a:r>
                <a:rPr lang="hu-HU" dirty="0" smtClean="0">
                  <a:latin typeface="Century Gothic" panose="020B0502020202020204" pitchFamily="34" charset="0"/>
                </a:rPr>
                <a:t> Maci Családi nap</a:t>
              </a:r>
            </a:p>
          </p:txBody>
        </p:sp>
      </p:grpSp>
      <p:sp>
        <p:nvSpPr>
          <p:cNvPr id="41" name="Lekerekített téglalap 40"/>
          <p:cNvSpPr/>
          <p:nvPr/>
        </p:nvSpPr>
        <p:spPr>
          <a:xfrm>
            <a:off x="6835349" y="2158013"/>
            <a:ext cx="4547026" cy="3899887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7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ép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621" y="906077"/>
            <a:ext cx="3983284" cy="224059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382" y="4500447"/>
            <a:ext cx="3590925" cy="305801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5157"/>
            <a:ext cx="4033838" cy="342207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5275" y="222250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>
                <a:latin typeface="Century Gothic" panose="020B0502020202020204" pitchFamily="34" charset="0"/>
              </a:rPr>
              <a:t>Kihaló félben a plüssmackó?</a:t>
            </a:r>
            <a:endParaRPr lang="hu-HU" b="1" dirty="0">
              <a:latin typeface="Century Gothic" panose="020B0502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382375" y="6274510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688" y="3964963"/>
            <a:ext cx="4405312" cy="289303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80" y="4500447"/>
            <a:ext cx="2539388" cy="253938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0" y="4643503"/>
            <a:ext cx="2253276" cy="225327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88" y="2863869"/>
            <a:ext cx="3807751" cy="2420497"/>
          </a:xfrm>
          <a:prstGeom prst="rect">
            <a:avLst/>
          </a:prstGeom>
        </p:spPr>
      </p:pic>
      <p:sp>
        <p:nvSpPr>
          <p:cNvPr id="40" name="Szövegdoboz 39"/>
          <p:cNvSpPr txBox="1"/>
          <p:nvPr/>
        </p:nvSpPr>
        <p:spPr>
          <a:xfrm>
            <a:off x="11382375" y="6381589"/>
            <a:ext cx="6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endParaRPr lang="hu-HU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329" y="331483"/>
            <a:ext cx="3633480" cy="363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8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357</Words>
  <Application>Microsoft Office PowerPoint</Application>
  <PresentationFormat>Szélesvásznú</PresentationFormat>
  <Paragraphs>96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Office-téma</vt:lpstr>
      <vt:lpstr>PowerPoint bemutató</vt:lpstr>
      <vt:lpstr>Mi is az a játékmackó?</vt:lpstr>
      <vt:lpstr>Teddy Bear</vt:lpstr>
      <vt:lpstr>A „mackó-láz”</vt:lpstr>
      <vt:lpstr>Micimackó</vt:lpstr>
      <vt:lpstr>PowerPoint bemutató</vt:lpstr>
      <vt:lpstr>A hanyatlás és a Főnix</vt:lpstr>
      <vt:lpstr>Társadalmi érzékenység</vt:lpstr>
      <vt:lpstr>Kihaló félben a plüssmackó?</vt:lpstr>
      <vt:lpstr>Felhasznált irodalom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Gadányi Richárd</dc:creator>
  <cp:lastModifiedBy>Andris</cp:lastModifiedBy>
  <cp:revision>60</cp:revision>
  <dcterms:created xsi:type="dcterms:W3CDTF">2017-04-26T19:05:39Z</dcterms:created>
  <dcterms:modified xsi:type="dcterms:W3CDTF">2017-07-16T12:46:29Z</dcterms:modified>
</cp:coreProperties>
</file>