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5" r:id="rId1"/>
  </p:sldMasterIdLst>
  <p:sldIdLst>
    <p:sldId id="256" r:id="rId2"/>
    <p:sldId id="257" r:id="rId3"/>
    <p:sldId id="270" r:id="rId4"/>
    <p:sldId id="258" r:id="rId5"/>
    <p:sldId id="261" r:id="rId6"/>
    <p:sldId id="271" r:id="rId7"/>
    <p:sldId id="263" r:id="rId8"/>
    <p:sldId id="268" r:id="rId9"/>
    <p:sldId id="267" r:id="rId10"/>
    <p:sldId id="273" r:id="rId11"/>
    <p:sldId id="266" r:id="rId12"/>
    <p:sldId id="27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44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76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6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058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06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7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92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6725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516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52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1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68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189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06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25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5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7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DF1A-ECCB-4517-AE6A-9F9555914F68}" type="datetimeFigureOut">
              <a:rPr lang="hu-HU" smtClean="0"/>
              <a:t>2017. 06. 08.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7873-53E6-4C1B-88FB-D378FE8828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8930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  <p:sldLayoutId id="2147484538" r:id="rId13"/>
    <p:sldLayoutId id="2147484539" r:id="rId14"/>
    <p:sldLayoutId id="2147484540" r:id="rId15"/>
    <p:sldLayoutId id="2147484541" r:id="rId16"/>
    <p:sldLayoutId id="21474845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tfor.com/analysis/russias-response-hiv-too-little-too-late" TargetMode="External"/><Relationship Id="rId2" Type="http://schemas.openxmlformats.org/officeDocument/2006/relationships/hyperlink" Target="https://commons.wikimedia.org/wiki/File:HIV_Epidem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2020.gov.hu/horizont2020-program" TargetMode="External"/><Relationship Id="rId4" Type="http://schemas.openxmlformats.org/officeDocument/2006/relationships/hyperlink" Target="http://www.weborvospro.hu/cikkek/egeszsegpolitika/aids:egyreemelkedikahazaialdozatokszam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6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atonai egyenruha látható&#10;&#10;A leírás teljesen megbízható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3471" b="-166"/>
          <a:stretch/>
        </p:blipFill>
        <p:spPr>
          <a:xfrm>
            <a:off x="10586" y="-44043"/>
            <a:ext cx="12202586" cy="460108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0908" y="4710483"/>
            <a:ext cx="8133478" cy="940240"/>
          </a:xfrm>
        </p:spPr>
        <p:txBody>
          <a:bodyPr>
            <a:normAutofit/>
          </a:bodyPr>
          <a:lstStyle/>
          <a:p>
            <a:r>
              <a:rPr lang="hu-HU" sz="4400"/>
              <a:t>A nemi betegségek napjainkban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90908" y="5650118"/>
            <a:ext cx="8133478" cy="406566"/>
          </a:xfrm>
        </p:spPr>
        <p:txBody>
          <a:bodyPr>
            <a:normAutofit/>
          </a:bodyPr>
          <a:lstStyle/>
          <a:p>
            <a:r>
              <a:rPr lang="hu-HU" sz="1800"/>
              <a:t>Bánfi </a:t>
            </a:r>
            <a:r>
              <a:rPr lang="hu-HU" sz="1800" dirty="0"/>
              <a:t>Zita</a:t>
            </a:r>
          </a:p>
        </p:txBody>
      </p:sp>
    </p:spTree>
    <p:extLst>
      <p:ext uri="{BB962C8B-B14F-4D97-AF65-F5344CB8AC3E}">
        <p14:creationId xmlns:p14="http://schemas.microsoft.com/office/powerpoint/2010/main" val="42565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HPV - Humán </a:t>
            </a:r>
            <a:r>
              <a:rPr lang="hu-HU" dirty="0" err="1"/>
              <a:t>Papillómavírus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2203" y="2056686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Általában: tünetmentes hordozó</a:t>
            </a:r>
          </a:p>
          <a:p>
            <a:pPr marL="2635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Nők 80%-a</a:t>
            </a:r>
          </a:p>
          <a:p>
            <a:pPr marL="2635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mint 150 különböző típus</a:t>
            </a:r>
          </a:p>
          <a:p>
            <a:pPr marL="2635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Típuscsoportok</a:t>
            </a:r>
          </a:p>
          <a:p>
            <a:pPr marL="7207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Alacsony rizikójú</a:t>
            </a:r>
          </a:p>
          <a:p>
            <a:pPr marL="72072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Magas rizikójú: HPV 16, 18</a:t>
            </a:r>
          </a:p>
          <a:p>
            <a:pPr marL="2635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 ezer méhnyak- és egyéb rák</a:t>
            </a:r>
          </a:p>
          <a:p>
            <a:pPr marL="2635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 daganatos betegség 6,7%-a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28" y="198181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Szűrések és védőoltás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r>
              <a:rPr lang="hu-HU" dirty="0"/>
              <a:t>Magyarország: 1000-1200 új méhnyakrákos beteg évente</a:t>
            </a:r>
          </a:p>
          <a:p>
            <a:r>
              <a:rPr lang="hu-HU" dirty="0"/>
              <a:t>Tünetmentesség után nem alakul ki védettség </a:t>
            </a:r>
          </a:p>
          <a:p>
            <a:r>
              <a:rPr lang="hu-HU" dirty="0"/>
              <a:t>A szűrés nem mindig sikeres </a:t>
            </a:r>
          </a:p>
          <a:p>
            <a:r>
              <a:rPr lang="hu-HU" dirty="0"/>
              <a:t>Vakcina: közel 100%-os</a:t>
            </a:r>
          </a:p>
          <a:p>
            <a:r>
              <a:rPr lang="hu-HU" dirty="0"/>
              <a:t>Alacsony rizikójú HPV elleni oltás férfiaknak is</a:t>
            </a:r>
          </a:p>
          <a:p>
            <a:r>
              <a:rPr lang="hu-HU" dirty="0"/>
              <a:t>2015/16-os tanév: 7. osztályos lányoknak ingyenes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2008909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hu-HU" dirty="0" err="1"/>
              <a:t>Legfrisebb</a:t>
            </a:r>
            <a:r>
              <a:rPr lang="hu-HU" dirty="0"/>
              <a:t> kutatások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9026" y="2341842"/>
            <a:ext cx="3297384" cy="1815303"/>
          </a:xfrm>
        </p:spPr>
        <p:txBody>
          <a:bodyPr/>
          <a:lstStyle/>
          <a:p>
            <a:r>
              <a:rPr lang="hu-HU" dirty="0"/>
              <a:t>EU: Horizont 2020</a:t>
            </a:r>
          </a:p>
          <a:p>
            <a:pPr lvl="1"/>
            <a:r>
              <a:rPr lang="hu-HU" dirty="0"/>
              <a:t>79 milliár euró</a:t>
            </a:r>
          </a:p>
          <a:p>
            <a:pPr marL="457200" lvl="1" indent="0">
              <a:buNone/>
            </a:pPr>
            <a:endParaRPr lang="hu-HU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1185951" y="3401111"/>
            <a:ext cx="3290459" cy="2828008"/>
            <a:chOff x="3165759" y="2062647"/>
            <a:chExt cx="3144983" cy="2673808"/>
          </a:xfrm>
        </p:grpSpPr>
        <p:sp>
          <p:nvSpPr>
            <p:cNvPr id="8" name="Ellipszis 7"/>
            <p:cNvSpPr/>
            <p:nvPr/>
          </p:nvSpPr>
          <p:spPr>
            <a:xfrm>
              <a:off x="3837706" y="2062647"/>
              <a:ext cx="1648691" cy="164869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/>
                <a:t>Kiváló tudomány</a:t>
              </a:r>
            </a:p>
          </p:txBody>
        </p:sp>
        <p:sp>
          <p:nvSpPr>
            <p:cNvPr id="11" name="Ellipszis 10"/>
            <p:cNvSpPr/>
            <p:nvPr/>
          </p:nvSpPr>
          <p:spPr>
            <a:xfrm>
              <a:off x="3165759" y="3087764"/>
              <a:ext cx="1648691" cy="164869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/>
                <a:t>Ipari vezető szerep</a:t>
              </a:r>
            </a:p>
          </p:txBody>
        </p:sp>
        <p:sp>
          <p:nvSpPr>
            <p:cNvPr id="12" name="Ellipszis 11"/>
            <p:cNvSpPr/>
            <p:nvPr/>
          </p:nvSpPr>
          <p:spPr>
            <a:xfrm>
              <a:off x="4662051" y="3087764"/>
              <a:ext cx="1648691" cy="164869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/>
                <a:t>Társadalmi kihívások</a:t>
              </a: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5621339" y="2311638"/>
            <a:ext cx="489604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8964613" algn="r"/>
              </a:tabLst>
            </a:pPr>
            <a:r>
              <a:rPr lang="hu-HU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2016: Brit kutatócsoport</a:t>
            </a:r>
          </a:p>
          <a:p>
            <a:pPr marL="8572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635750" algn="l"/>
                <a:tab pos="8964613" algn="r"/>
              </a:tabLst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HIV gyógyult férfi: alvó T-sejt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38" y="3151447"/>
            <a:ext cx="4449644" cy="37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Ábrajegyzék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>
                <a:hlinkClick r:id="rId2"/>
              </a:rPr>
              <a:t>http://wildwoodrally.com/page/546/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hlinkClick r:id="rId2"/>
              </a:rPr>
              <a:t>https://commons.wikimedia.org/wiki/File:HIV_Epidem.png</a:t>
            </a: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hlinkClick r:id="rId3"/>
              </a:rPr>
              <a:t>https://www.stratfor.com/analysis/russias-response-hiv-too-little-too-late</a:t>
            </a: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hlinkClick r:id="rId4"/>
              </a:rPr>
              <a:t>http://www.weborvospro.hu/cikkek/egeszsegpolitika/aids:egyreemelkedikahazaialdozatokszama.html</a:t>
            </a: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hlinkClick r:id="rId5"/>
              </a:rPr>
              <a:t>http://www.h2020.gov.hu/horizont2020-program</a:t>
            </a:r>
            <a:r>
              <a:rPr lang="hu-HU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891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, térkép látható&#10;&#10;A leírás teljesen megbízható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63" y="2239617"/>
            <a:ext cx="9684957" cy="416452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Leggyakoribb nemi betegségek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982" y="2207089"/>
            <a:ext cx="2860060" cy="46183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Kórokozók: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Vírusok</a:t>
            </a:r>
            <a:b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hu-HU" sz="25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HIV</a:t>
            </a:r>
            <a:br>
              <a:rPr lang="hu-HU" sz="25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</a:br>
            <a:r>
              <a:rPr lang="hu-HU" sz="25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HPV </a:t>
            </a:r>
            <a:br>
              <a:rPr lang="hu-HU" sz="25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</a:br>
            <a:r>
              <a:rPr lang="hu-HU" sz="25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Hepatitis B, C</a:t>
            </a:r>
            <a:br>
              <a:rPr lang="hu-HU" sz="25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</a:br>
            <a:r>
              <a:rPr lang="hu-HU" sz="25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Herpesz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Gombák</a:t>
            </a:r>
            <a:b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Candida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Baktériumok</a:t>
            </a:r>
            <a:b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Szifilisz</a:t>
            </a:r>
            <a:b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</a:br>
            <a: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Gonorrhoea</a:t>
            </a:r>
          </a:p>
          <a:p>
            <a:pPr>
              <a:lnSpc>
                <a:spcPct val="120000"/>
              </a:lnSpc>
            </a:pPr>
            <a:r>
              <a:rPr lang="hu-H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Élősködők, </a:t>
            </a:r>
            <a:br>
              <a:rPr lang="hu-HU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hu-H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véglények</a:t>
            </a:r>
            <a:b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hu-HU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Trichomonas</a:t>
            </a:r>
            <a:endParaRPr lang="hu-HU" dirty="0"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68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 txBox="1">
            <a:spLocks/>
          </p:cNvSpPr>
          <p:nvPr/>
        </p:nvSpPr>
        <p:spPr>
          <a:xfrm>
            <a:off x="803564" y="428278"/>
            <a:ext cx="2750100" cy="48612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9pPr>
          </a:lstStyle>
          <a:p>
            <a:r>
              <a:rPr lang="hu-HU" dirty="0" err="1"/>
              <a:t>Gonorrhea</a:t>
            </a:r>
            <a:endParaRPr lang="hu-HU" dirty="0"/>
          </a:p>
          <a:p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(kankó, tripper)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Baktérium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Nemi úton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Anya – gyermek (szemcsepp)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Nőknél általában tünetmentes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Férfiaknál gyulladás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 helye 4"/>
          <p:cNvSpPr txBox="1">
            <a:spLocks/>
          </p:cNvSpPr>
          <p:nvPr/>
        </p:nvSpPr>
        <p:spPr>
          <a:xfrm>
            <a:off x="7647709" y="428278"/>
            <a:ext cx="2258290" cy="457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Hepatitis  B,C</a:t>
            </a:r>
          </a:p>
          <a:p>
            <a:pPr marL="285750" indent="-285750"/>
            <a:r>
              <a:rPr lang="hu-HU" dirty="0"/>
              <a:t>Vírus</a:t>
            </a:r>
          </a:p>
          <a:p>
            <a:pPr marL="285750" indent="-285750"/>
            <a:r>
              <a:rPr lang="hu-HU" dirty="0"/>
              <a:t>Nemi úton</a:t>
            </a:r>
          </a:p>
          <a:p>
            <a:pPr marL="285750" indent="-285750"/>
            <a:r>
              <a:rPr lang="hu-HU" dirty="0"/>
              <a:t>Kábítószer</a:t>
            </a:r>
          </a:p>
          <a:p>
            <a:pPr marL="285750" indent="-285750"/>
            <a:r>
              <a:rPr lang="hu-HU" dirty="0"/>
              <a:t>Anya – gyermek</a:t>
            </a:r>
          </a:p>
          <a:p>
            <a:pPr marL="285750" indent="-285750"/>
            <a:r>
              <a:rPr lang="hu-HU" dirty="0"/>
              <a:t>Májgyulladás</a:t>
            </a:r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6" name="Szöveg helye 6"/>
          <p:cNvSpPr txBox="1">
            <a:spLocks/>
          </p:cNvSpPr>
          <p:nvPr/>
        </p:nvSpPr>
        <p:spPr>
          <a:xfrm>
            <a:off x="8395200" y="3912557"/>
            <a:ext cx="2342072" cy="41417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hu-HU" dirty="0"/>
              <a:t>Chlamydia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Baktérium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15-25 év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Nemi úton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Anya – gyermek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Meddőség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Antibiotikum</a:t>
            </a:r>
          </a:p>
          <a:p>
            <a:endParaRPr lang="hu-HU" dirty="0"/>
          </a:p>
        </p:txBody>
      </p:sp>
      <p:pic>
        <p:nvPicPr>
          <p:cNvPr id="14" name="Kép 13" descr="A képen kesztyű, ruházat, kéz látható&#10;&#10;A leírás teljesen megbízható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72" y="1381288"/>
            <a:ext cx="4046682" cy="5476712"/>
          </a:xfrm>
          <a:prstGeom prst="rect">
            <a:avLst/>
          </a:prstGeom>
        </p:spPr>
      </p:pic>
      <p:sp>
        <p:nvSpPr>
          <p:cNvPr id="16" name="Szöveg helye 2"/>
          <p:cNvSpPr txBox="1">
            <a:spLocks/>
          </p:cNvSpPr>
          <p:nvPr/>
        </p:nvSpPr>
        <p:spPr>
          <a:xfrm>
            <a:off x="1312024" y="4072630"/>
            <a:ext cx="2805320" cy="38914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9pPr>
          </a:lstStyle>
          <a:p>
            <a:r>
              <a:rPr lang="hu-HU" dirty="0" err="1"/>
              <a:t>Trichomonas</a:t>
            </a:r>
            <a:endParaRPr lang="hu-H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Véglény (</a:t>
            </a:r>
            <a:r>
              <a:rPr lang="hu-HU" sz="20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protozoon</a:t>
            </a: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Nemi úton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Szauna, WC, törölköző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Nagyon változatos tünetek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36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HIV/AIDS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47885"/>
          </a:xfrm>
        </p:spPr>
        <p:txBody>
          <a:bodyPr>
            <a:normAutofit/>
          </a:bodyPr>
          <a:lstStyle/>
          <a:p>
            <a:r>
              <a:rPr lang="hu-HU" dirty="0"/>
              <a:t>Korokozó: HIV-1, HIV-2</a:t>
            </a:r>
          </a:p>
          <a:p>
            <a:r>
              <a:rPr lang="hu-HU" dirty="0"/>
              <a:t>Fertőző forrás: beteg ember, </a:t>
            </a:r>
            <a:br>
              <a:rPr lang="hu-HU" dirty="0"/>
            </a:br>
            <a:r>
              <a:rPr lang="hu-HU" dirty="0"/>
              <a:t>		      tünetmentes hordozó</a:t>
            </a:r>
          </a:p>
          <a:p>
            <a:r>
              <a:rPr lang="hu-HU" dirty="0"/>
              <a:t>Lappangó betegség</a:t>
            </a:r>
          </a:p>
          <a:p>
            <a:r>
              <a:rPr lang="hu-HU" dirty="0"/>
              <a:t>HIV ≠ AIDS</a:t>
            </a:r>
          </a:p>
          <a:p>
            <a:r>
              <a:rPr lang="hu-HU" dirty="0"/>
              <a:t>1981. USA</a:t>
            </a:r>
          </a:p>
          <a:p>
            <a:r>
              <a:rPr lang="hu-HU" dirty="0"/>
              <a:t>Eredete: Dél-Afrika</a:t>
            </a:r>
          </a:p>
          <a:p>
            <a:pPr lvl="1"/>
            <a:r>
              <a:rPr lang="hu-HU" dirty="0"/>
              <a:t>afrikai zöld majom</a:t>
            </a:r>
          </a:p>
        </p:txBody>
      </p:sp>
      <p:pic>
        <p:nvPicPr>
          <p:cNvPr id="5" name="Kép 4" descr="A képen dolog, objektum, karóra, nagyon nagy látható&#10;&#10;A leírás teljesen megbízható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38" y="2292091"/>
            <a:ext cx="5325029" cy="40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2117592" y="1867541"/>
            <a:ext cx="93181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Fertőzöttek a </a:t>
            </a:r>
          </a:p>
          <a:p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világon: </a:t>
            </a:r>
          </a:p>
          <a:p>
            <a:r>
              <a:rPr lang="hu-HU" dirty="0">
                <a:solidFill>
                  <a:srgbClr val="C00000"/>
                </a:solidFill>
              </a:rPr>
              <a:t>36,7</a:t>
            </a:r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millió ember </a:t>
            </a:r>
          </a:p>
          <a:p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(2015)</a:t>
            </a:r>
          </a:p>
          <a:p>
            <a:endParaRPr lang="hu-H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hu-H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	 </a:t>
            </a:r>
          </a:p>
          <a:p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	  Legmagasabb</a:t>
            </a:r>
            <a:b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	   arányban: 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		Botswana </a:t>
            </a:r>
          </a:p>
          <a:p>
            <a:r>
              <a:rPr lang="hu-H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		Szváziföld</a:t>
            </a:r>
          </a:p>
          <a:p>
            <a:endParaRPr lang="hu-H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hu-H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Ellipszis 39"/>
          <p:cNvSpPr/>
          <p:nvPr/>
        </p:nvSpPr>
        <p:spPr>
          <a:xfrm>
            <a:off x="5533818" y="4742964"/>
            <a:ext cx="554182" cy="5541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/>
          <p:nvPr/>
        </p:nvSpPr>
        <p:spPr>
          <a:xfrm>
            <a:off x="6029150" y="5170867"/>
            <a:ext cx="197786" cy="18637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 descr="A képen beltéri, asztal, égbolt, fénykép látható&#10;&#10;A leírás nagyon megbízhat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06" y="4959928"/>
            <a:ext cx="2398820" cy="17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26752" y="1182715"/>
            <a:ext cx="3485171" cy="257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Kelet-Európában és </a:t>
            </a:r>
          </a:p>
          <a:p>
            <a:pPr marL="263525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Közép-Ázsiában </a:t>
            </a:r>
          </a:p>
          <a:p>
            <a:pPr marL="263525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57%-os növekedés</a:t>
            </a:r>
          </a:p>
          <a:p>
            <a:pPr marL="263525"/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Droghasználat</a:t>
            </a:r>
          </a:p>
          <a:p>
            <a:endParaRPr lang="hu-HU" sz="24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Kép 33" descr="A képen képernyőkép látható&#10;&#10;A leírás teljesen megbízható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09" y="433033"/>
            <a:ext cx="8640691" cy="6318506"/>
          </a:xfrm>
          <a:prstGeom prst="rect">
            <a:avLst/>
          </a:prstGeom>
        </p:spPr>
      </p:pic>
      <p:sp>
        <p:nvSpPr>
          <p:cNvPr id="35" name="Nyíl: jobbra mutató 34"/>
          <p:cNvSpPr/>
          <p:nvPr/>
        </p:nvSpPr>
        <p:spPr>
          <a:xfrm>
            <a:off x="743035" y="3038061"/>
            <a:ext cx="290946" cy="235527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8" y="4068951"/>
            <a:ext cx="3048006" cy="15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15" y="0"/>
            <a:ext cx="1614985" cy="241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Terjedése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5" y="2826327"/>
            <a:ext cx="2244131" cy="2770061"/>
          </a:xfrm>
          <a:prstGeom prst="rect">
            <a:avLst/>
          </a:prstGeom>
        </p:spPr>
      </p:pic>
      <p:pic>
        <p:nvPicPr>
          <p:cNvPr id="11" name="Kép 10" descr="A képen aláírás, kültéri, égbolt, leállítás látható&#10;&#10;A leírás teljesen megbízható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22" y="2826325"/>
            <a:ext cx="2770061" cy="277006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75" y="2489598"/>
            <a:ext cx="3443514" cy="3443514"/>
          </a:xfrm>
          <a:prstGeom prst="rect">
            <a:avLst/>
          </a:prstGeom>
          <a:noFill/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480" y="2997074"/>
            <a:ext cx="2599314" cy="25993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4" y="682552"/>
            <a:ext cx="1222290" cy="12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26481" y="3515552"/>
            <a:ext cx="4436310" cy="172782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Gyógyszerek, védőoltás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38581" y="2261150"/>
            <a:ext cx="6516509" cy="3599316"/>
          </a:xfrm>
        </p:spPr>
        <p:txBody>
          <a:bodyPr>
            <a:normAutofit fontScale="92500" lnSpcReduction="10000"/>
          </a:bodyPr>
          <a:lstStyle/>
          <a:p>
            <a:endParaRPr lang="hu-HU" dirty="0"/>
          </a:p>
          <a:p>
            <a:r>
              <a:rPr lang="hu-HU" dirty="0"/>
              <a:t>A HIV és AIDS fertőzés személyi adatok nélkül be- és kijelentendő </a:t>
            </a:r>
          </a:p>
          <a:p>
            <a:r>
              <a:rPr lang="hu-HU" dirty="0"/>
              <a:t>Gyógyszeres kezelés: még 40-50 év</a:t>
            </a:r>
          </a:p>
          <a:p>
            <a:pPr lvl="1"/>
            <a:r>
              <a:rPr lang="hu-HU" dirty="0"/>
              <a:t>Tartós tünetmentesség</a:t>
            </a:r>
          </a:p>
          <a:p>
            <a:pPr lvl="1"/>
            <a:r>
              <a:rPr lang="hu-HU" dirty="0"/>
              <a:t>Fertőzött sejtek csökkentése</a:t>
            </a:r>
          </a:p>
          <a:p>
            <a:r>
              <a:rPr lang="hu-HU" dirty="0"/>
              <a:t>Halálos betegség, még nincs védőoltás</a:t>
            </a:r>
          </a:p>
          <a:p>
            <a:r>
              <a:rPr lang="hu-HU" dirty="0"/>
              <a:t>Kutatása három évtizede - kevés siker </a:t>
            </a:r>
          </a:p>
          <a:p>
            <a:r>
              <a:rPr lang="hu-HU" dirty="0"/>
              <a:t>Elérhetőnek tűnő célok</a:t>
            </a:r>
          </a:p>
          <a:p>
            <a:pPr lvl="1"/>
            <a:r>
              <a:rPr lang="hu-HU" dirty="0"/>
              <a:t>90%-os semlegesítés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15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320</Words>
  <Application>Microsoft Office PowerPoint</Application>
  <PresentationFormat>Szélesvásznú</PresentationFormat>
  <Paragraphs>101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A nemi betegségek napjainkban</vt:lpstr>
      <vt:lpstr>Leggyakoribb nemi betegségek</vt:lpstr>
      <vt:lpstr>PowerPoint-bemutató</vt:lpstr>
      <vt:lpstr>HIV/AIDS</vt:lpstr>
      <vt:lpstr>PowerPoint-bemutató</vt:lpstr>
      <vt:lpstr>PowerPoint-bemutató</vt:lpstr>
      <vt:lpstr>PowerPoint-bemutató</vt:lpstr>
      <vt:lpstr>Terjedése</vt:lpstr>
      <vt:lpstr>Gyógyszerek, védőoltás</vt:lpstr>
      <vt:lpstr>HPV - Humán Papillómavírus</vt:lpstr>
      <vt:lpstr>Szűrések és védőoltás</vt:lpstr>
      <vt:lpstr>Legfrisebb kutatások</vt:lpstr>
      <vt:lpstr>Ábrajegyzék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nemi betegségek napjainkban</dc:title>
  <dc:creator>banfizita@sulid.hu</dc:creator>
  <cp:lastModifiedBy>banfizita@sulid.hu</cp:lastModifiedBy>
  <cp:revision>74</cp:revision>
  <dcterms:created xsi:type="dcterms:W3CDTF">2017-05-31T08:31:52Z</dcterms:created>
  <dcterms:modified xsi:type="dcterms:W3CDTF">2017-06-08T19:44:01Z</dcterms:modified>
</cp:coreProperties>
</file>