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77" autoAdjust="0"/>
    <p:restoredTop sz="94660"/>
  </p:normalViewPr>
  <p:slideViewPr>
    <p:cSldViewPr snapToGrid="0">
      <p:cViewPr>
        <p:scale>
          <a:sx n="100" d="100"/>
          <a:sy n="100" d="100"/>
        </p:scale>
        <p:origin x="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9B816-CFE9-F04C-A875-1B3E181BC135}" type="datetimeFigureOut">
              <a:rPr lang="hu-HU" smtClean="0"/>
              <a:t>2017. 06. 07.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9B2F9-58A3-A440-949A-C7850359555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86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9B2F9-58A3-A440-949A-C78503595552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92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19C5-7DA7-BF46-86FE-FAC80FF8451A}" type="datetime1">
              <a:rPr lang="hu-HU" smtClean="0"/>
              <a:t>2017. 06. 07.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592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899D-EC66-BF43-B5E2-6EA15B3FFBB4}" type="datetime1">
              <a:rPr lang="hu-HU" smtClean="0"/>
              <a:t>2017. 06. 07.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51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DDBDA-A8C0-4040-AD7F-6ED7DE25E53B}" type="datetime1">
              <a:rPr lang="hu-HU" smtClean="0"/>
              <a:t>2017. 06. 07.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30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6A26-3DE1-034F-838F-E1E19C1A0BC9}" type="datetime1">
              <a:rPr lang="hu-HU" smtClean="0"/>
              <a:t>2017. 06. 07.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42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0E2E5-5727-0A45-B0E9-D0515DC29435}" type="datetime1">
              <a:rPr lang="hu-HU" smtClean="0"/>
              <a:t>2017. 06. 07.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743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BA94-4CC8-2A48-958F-5B52AB57E1AF}" type="datetime1">
              <a:rPr lang="hu-HU" smtClean="0"/>
              <a:t>2017. 06. 07.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11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2288-87DF-EA43-964B-EE505E9B33C7}" type="datetime1">
              <a:rPr lang="hu-HU" smtClean="0"/>
              <a:t>2017. 06. 07.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40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4BB0-BBB1-BD49-9B5B-3EB7D1B4CFCD}" type="datetime1">
              <a:rPr lang="hu-HU" smtClean="0"/>
              <a:t>2017. 06. 07.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81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8F3A-D08F-CA4A-A288-4F9E43119A1F}" type="datetime1">
              <a:rPr lang="hu-HU" smtClean="0"/>
              <a:t>2017. 06. 07.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81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9AE8-F8E4-E444-8F83-71CB23A30A33}" type="datetime1">
              <a:rPr lang="hu-HU" smtClean="0"/>
              <a:t>2017. 06. 07.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79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EFCD9-6224-5A40-BB8A-1E6C599939DB}" type="datetime1">
              <a:rPr lang="hu-HU" smtClean="0"/>
              <a:t>2017. 06. 07.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079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440B-7DD8-2F40-844E-2ABD58D32204}" type="datetime1">
              <a:rPr lang="hu-HU" smtClean="0"/>
              <a:t>2017. 06. 07.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013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ED3C-A659-9E42-BAE1-6DE545E67091}" type="datetime1">
              <a:rPr lang="hu-HU" smtClean="0"/>
              <a:t>2017. 06. 07.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28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77204575-28AE-1A4D-A6BD-EA620112816B}" type="datetime1">
              <a:rPr lang="hu-HU" smtClean="0"/>
              <a:t>2017. 06. 07.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1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32587E-69B4-D547-96AF-5046EE16AC85}" type="datetime1">
              <a:rPr lang="hu-HU" smtClean="0"/>
              <a:t>2017. 06. 07.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FD191C9-3E96-4513-B074-5BC0CB3BA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125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ipo.europa.eu/tunnel-web/secure/webdav/guest/document_library/observatory/resources/research-and-studies/ip_infringement/study11/smartphone_sector_summary_hu.pdf" TargetMode="External"/><Relationship Id="rId4" Type="http://schemas.openxmlformats.org/officeDocument/2006/relationships/hyperlink" Target="https://www.androidpit.com/chinese-copies-of-the-best-smartphones" TargetMode="External"/><Relationship Id="rId5" Type="http://schemas.openxmlformats.org/officeDocument/2006/relationships/hyperlink" Target="https://usa.kaspersky.com/internet-security-center/threats/mobile#.WNJRGm81_Dc" TargetMode="External"/><Relationship Id="rId6" Type="http://schemas.openxmlformats.org/officeDocument/2006/relationships/hyperlink" Target="https://public.gdatasoftware.com/Presse/Publikationen/Malware_Reports/G_DATA_MobileMWR_Q2_2015_US.pdf" TargetMode="External"/><Relationship Id="rId7" Type="http://schemas.openxmlformats.org/officeDocument/2006/relationships/hyperlink" Target="https://file.gdatasoftware.com/web/en/documents/whitepaper/G_DATA_Mobile_Malware_Report_H1_2016_EN.pdf" TargetMode="External"/><Relationship Id="rId8" Type="http://schemas.openxmlformats.org/officeDocument/2006/relationships/hyperlink" Target="https://blog.gdatasoftware.com/2017/04/29712-8-400-new-android-malware-samples-every-day" TargetMode="External"/><Relationship Id="rId9" Type="http://schemas.openxmlformats.org/officeDocument/2006/relationships/hyperlink" Target="NULL" TargetMode="External"/><Relationship Id="rId10" Type="http://schemas.openxmlformats.org/officeDocument/2006/relationships/hyperlink" Target="http://www.pcmag.com/article2/0,2817,2493707,00.asp" TargetMode="External"/><Relationship Id="rId11" Type="http://schemas.openxmlformats.org/officeDocument/2006/relationships/hyperlink" Target="http://press.trendforce.com/press/20160114-2265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85748"/>
            <a:ext cx="12192000" cy="1221482"/>
          </a:xfrm>
        </p:spPr>
        <p:txBody>
          <a:bodyPr/>
          <a:lstStyle/>
          <a:p>
            <a:pPr algn="ctr"/>
            <a:r>
              <a:rPr lang="hu-HU" dirty="0" smtClean="0"/>
              <a:t>Márkanélküli okostelefonok</a:t>
            </a:r>
            <a:br>
              <a:rPr lang="hu-HU" dirty="0" smtClean="0"/>
            </a:br>
            <a:r>
              <a:rPr lang="hu-HU" dirty="0" smtClean="0"/>
              <a:t>veszélyei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10000" y="5581789"/>
            <a:ext cx="10572000" cy="960296"/>
          </a:xfrm>
        </p:spPr>
        <p:txBody>
          <a:bodyPr>
            <a:normAutofit/>
          </a:bodyPr>
          <a:lstStyle/>
          <a:p>
            <a:r>
              <a:rPr lang="hu-HU" dirty="0" smtClean="0"/>
              <a:t>Tölgyesi Zsombor, </a:t>
            </a:r>
            <a:r>
              <a:rPr lang="hu-HU" dirty="0" smtClean="0"/>
              <a:t>PTE KTK </a:t>
            </a:r>
            <a:endParaRPr lang="hu-HU" dirty="0" smtClean="0"/>
          </a:p>
          <a:p>
            <a:r>
              <a:rPr lang="hu-HU" dirty="0" smtClean="0"/>
              <a:t>Gazdalapozó beadandó 2017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8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91C9-3E96-4513-B074-5BC0CB3BACCB}" type="slidenum">
              <a:rPr lang="hu-HU" smtClean="0"/>
              <a:t>10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-88900" y="3581400"/>
            <a:ext cx="1228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/>
              <a:t>Köszönöm a figyelmet!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20922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810000" y="304800"/>
            <a:ext cx="10571998" cy="863600"/>
          </a:xfrm>
        </p:spPr>
        <p:txBody>
          <a:bodyPr/>
          <a:lstStyle/>
          <a:p>
            <a:pPr algn="ctr"/>
            <a:r>
              <a:rPr lang="hu-HU" dirty="0" smtClean="0"/>
              <a:t>Az okostelefon sikertermék 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763700" y="2502080"/>
            <a:ext cx="4782658" cy="3638763"/>
          </a:xfrm>
        </p:spPr>
        <p:txBody>
          <a:bodyPr>
            <a:normAutofit lnSpcReduction="10000"/>
          </a:bodyPr>
          <a:lstStyle/>
          <a:p>
            <a:r>
              <a:rPr lang="hu-HU" sz="2000" dirty="0"/>
              <a:t>Korunk egyik legfelkapottabb terméke.</a:t>
            </a:r>
          </a:p>
          <a:p>
            <a:r>
              <a:rPr lang="hu-HU" sz="2000" dirty="0"/>
              <a:t>Piaca az elmúlt évtizedben a legnagyobb dinamikával növekedett.</a:t>
            </a:r>
          </a:p>
          <a:p>
            <a:r>
              <a:rPr lang="hu-HU" sz="2000" dirty="0"/>
              <a:t>Sok gyártó világ legértékesebb vállalatai között van</a:t>
            </a:r>
          </a:p>
          <a:p>
            <a:r>
              <a:rPr lang="hu-HU" sz="2000" dirty="0" smtClean="0"/>
              <a:t>Ez </a:t>
            </a:r>
            <a:r>
              <a:rPr lang="hu-HU" sz="2000" dirty="0"/>
              <a:t>a piac, természetes módon vonzza magával a világcégeket </a:t>
            </a:r>
            <a:r>
              <a:rPr lang="hu-HU" sz="2000" dirty="0" smtClean="0"/>
              <a:t>másoló, valamint a termékeiket  hamisító, </a:t>
            </a:r>
            <a:r>
              <a:rPr lang="hu-HU" sz="2000" dirty="0"/>
              <a:t>illegális piaci szereplőket</a:t>
            </a:r>
          </a:p>
        </p:txBody>
      </p:sp>
      <p:sp>
        <p:nvSpPr>
          <p:cNvPr id="7" name="Szöveg helye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 smtClean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2" y="2896973"/>
            <a:ext cx="6060028" cy="2848976"/>
          </a:xfrm>
          <a:prstGeom prst="rect">
            <a:avLst/>
          </a:prstGeom>
          <a:solidFill>
            <a:schemeClr val="tx1">
              <a:alpha val="30000"/>
            </a:schemeClr>
          </a:solidFill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1043743" y="6175335"/>
            <a:ext cx="1062155" cy="490599"/>
          </a:xfrm>
        </p:spPr>
        <p:txBody>
          <a:bodyPr/>
          <a:lstStyle/>
          <a:p>
            <a:fld id="{8FD191C9-3E96-4513-B074-5BC0CB3BACCB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30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86084"/>
            <a:ext cx="12192000" cy="695812"/>
          </a:xfrm>
        </p:spPr>
        <p:txBody>
          <a:bodyPr/>
          <a:lstStyle/>
          <a:p>
            <a:pPr algn="ctr"/>
            <a:r>
              <a:rPr lang="hu-HU" dirty="0" smtClean="0"/>
              <a:t>A hamisításból fakadó károk és veszélyek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15444" y="2441080"/>
            <a:ext cx="9549953" cy="37213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000" dirty="0"/>
              <a:t>Jelentős gazdasági veszteséget okoz, mely évente uniós szinten </a:t>
            </a:r>
            <a:r>
              <a:rPr lang="hu-HU" sz="2000" dirty="0" smtClean="0"/>
              <a:t>eléri a 4,2 </a:t>
            </a:r>
            <a:r>
              <a:rPr lang="hu-HU" sz="2000" dirty="0"/>
              <a:t>milliárd </a:t>
            </a:r>
            <a:r>
              <a:rPr lang="hu-HU" sz="2000" dirty="0" smtClean="0"/>
              <a:t>eurót (EUIPO, 2017)</a:t>
            </a:r>
            <a:endParaRPr lang="hu-HU" sz="2000" dirty="0"/>
          </a:p>
          <a:p>
            <a:pPr>
              <a:lnSpc>
                <a:spcPct val="150000"/>
              </a:lnSpc>
            </a:pPr>
            <a:r>
              <a:rPr lang="hu-HU" sz="2000" dirty="0" smtClean="0"/>
              <a:t>Komoly adatbiztonsági kockázatok jelennek meg,  a digitális </a:t>
            </a:r>
            <a:r>
              <a:rPr lang="hu-HU" sz="2000" dirty="0"/>
              <a:t>tranzakciók </a:t>
            </a:r>
            <a:r>
              <a:rPr lang="hu-HU" sz="2000" dirty="0" smtClean="0"/>
              <a:t>biztonsága sérül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A </a:t>
            </a:r>
            <a:r>
              <a:rPr lang="hu-HU" sz="2000" dirty="0"/>
              <a:t>szolgáltatásminőség csökkenése a mobil távközlési </a:t>
            </a:r>
            <a:r>
              <a:rPr lang="hu-HU" sz="2000" dirty="0" smtClean="0"/>
              <a:t>szolgáltatásoknál</a:t>
            </a:r>
          </a:p>
          <a:p>
            <a:pPr>
              <a:lnSpc>
                <a:spcPct val="150000"/>
              </a:lnSpc>
            </a:pPr>
            <a:r>
              <a:rPr lang="hu-HU" sz="2000" dirty="0" smtClean="0"/>
              <a:t>Veszélyes anyagok felhasználása </a:t>
            </a:r>
            <a:r>
              <a:rPr lang="hu-HU" sz="2000" dirty="0"/>
              <a:t>a készülékek gyártása </a:t>
            </a:r>
            <a:r>
              <a:rPr lang="hu-HU" sz="2000" dirty="0" smtClean="0"/>
              <a:t>során, egészségügyi kockázatok megjelenése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1065397" y="6162393"/>
            <a:ext cx="1062155" cy="490599"/>
          </a:xfrm>
        </p:spPr>
        <p:txBody>
          <a:bodyPr/>
          <a:lstStyle/>
          <a:p>
            <a:fld id="{8FD191C9-3E96-4513-B074-5BC0CB3BACCB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525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586084"/>
            <a:ext cx="12192000" cy="695812"/>
          </a:xfrm>
        </p:spPr>
        <p:txBody>
          <a:bodyPr/>
          <a:lstStyle/>
          <a:p>
            <a:pPr algn="ctr"/>
            <a:r>
              <a:rPr lang="hu-HU" dirty="0" smtClean="0"/>
              <a:t>A hamisítás virágzik... </a:t>
            </a:r>
            <a:endParaRPr lang="hu-HU" dirty="0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266214" y="2779281"/>
            <a:ext cx="3371703" cy="3275724"/>
            <a:chOff x="1504705" y="3195969"/>
            <a:chExt cx="3371703" cy="3275724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6" t="10001" r="46399" b="2118"/>
            <a:stretch/>
          </p:blipFill>
          <p:spPr>
            <a:xfrm>
              <a:off x="3190399" y="3480596"/>
              <a:ext cx="1686009" cy="2991097"/>
            </a:xfrm>
            <a:prstGeom prst="rect">
              <a:avLst/>
            </a:prstGeom>
          </p:spPr>
        </p:pic>
        <p:pic>
          <p:nvPicPr>
            <p:cNvPr id="9" name="Kép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44" t="9541" r="6083" b="2007"/>
            <a:stretch/>
          </p:blipFill>
          <p:spPr>
            <a:xfrm>
              <a:off x="1539434" y="3480596"/>
              <a:ext cx="1693517" cy="2991097"/>
            </a:xfrm>
            <a:prstGeom prst="rect">
              <a:avLst/>
            </a:prstGeom>
          </p:spPr>
        </p:pic>
        <p:sp>
          <p:nvSpPr>
            <p:cNvPr id="12" name="Szövegdoboz 11"/>
            <p:cNvSpPr txBox="1"/>
            <p:nvPr/>
          </p:nvSpPr>
          <p:spPr>
            <a:xfrm>
              <a:off x="1504705" y="3195969"/>
              <a:ext cx="1662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smtClean="0"/>
                <a:t>Samsung Galaxy S3</a:t>
              </a:r>
              <a:endParaRPr lang="hu-HU" sz="1200" b="1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3317721" y="3195969"/>
              <a:ext cx="14334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FeiTeng</a:t>
              </a:r>
              <a:r>
                <a:rPr lang="hu-HU" sz="1200" b="1" dirty="0" smtClean="0"/>
                <a:t> GT-i9300</a:t>
              </a:r>
              <a:endParaRPr lang="hu-HU" sz="1200" b="1" dirty="0"/>
            </a:p>
          </p:txBody>
        </p:sp>
      </p:grpSp>
      <p:grpSp>
        <p:nvGrpSpPr>
          <p:cNvPr id="16" name="Csoportba foglalás 15"/>
          <p:cNvGrpSpPr/>
          <p:nvPr/>
        </p:nvGrpSpPr>
        <p:grpSpPr>
          <a:xfrm>
            <a:off x="3977836" y="2779281"/>
            <a:ext cx="4409954" cy="3275724"/>
            <a:chOff x="7141580" y="3195969"/>
            <a:chExt cx="4409954" cy="3275724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37" t="31280" r="4499" b="3775"/>
            <a:stretch/>
          </p:blipFill>
          <p:spPr>
            <a:xfrm>
              <a:off x="7141580" y="3480596"/>
              <a:ext cx="2303362" cy="2991097"/>
            </a:xfrm>
            <a:prstGeom prst="rect">
              <a:avLst/>
            </a:prstGeom>
          </p:spPr>
        </p:pic>
        <p:pic>
          <p:nvPicPr>
            <p:cNvPr id="8" name="Kép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7" t="28980" r="52098" b="1436"/>
            <a:stretch/>
          </p:blipFill>
          <p:spPr>
            <a:xfrm>
              <a:off x="9347189" y="3480596"/>
              <a:ext cx="2204345" cy="2991097"/>
            </a:xfrm>
            <a:prstGeom prst="rect">
              <a:avLst/>
            </a:prstGeom>
          </p:spPr>
        </p:pic>
        <p:sp>
          <p:nvSpPr>
            <p:cNvPr id="14" name="Szövegdoboz 13"/>
            <p:cNvSpPr txBox="1"/>
            <p:nvPr/>
          </p:nvSpPr>
          <p:spPr>
            <a:xfrm>
              <a:off x="7849566" y="3195969"/>
              <a:ext cx="8194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smtClean="0"/>
                <a:t>iPhone 6</a:t>
              </a:r>
              <a:endParaRPr lang="hu-HU" sz="1200" b="1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9803193" y="3195969"/>
              <a:ext cx="8451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b="1" dirty="0" err="1" smtClean="0"/>
                <a:t>Dakele</a:t>
              </a:r>
              <a:r>
                <a:rPr lang="hu-HU" sz="1200" b="1" dirty="0" smtClean="0"/>
                <a:t> 3</a:t>
              </a:r>
              <a:endParaRPr lang="hu-HU" sz="1200" b="1" dirty="0"/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8653448" y="2785166"/>
            <a:ext cx="3212416" cy="3285755"/>
            <a:chOff x="8641873" y="2785166"/>
            <a:chExt cx="3212416" cy="3285755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8641873" y="2785166"/>
              <a:ext cx="2890365" cy="279202"/>
              <a:chOff x="8560849" y="2785166"/>
              <a:chExt cx="2890365" cy="279202"/>
            </a:xfrm>
          </p:grpSpPr>
          <p:sp>
            <p:nvSpPr>
              <p:cNvPr id="20" name="Szövegdoboz 19"/>
              <p:cNvSpPr txBox="1"/>
              <p:nvPr/>
            </p:nvSpPr>
            <p:spPr>
              <a:xfrm>
                <a:off x="8560849" y="2787369"/>
                <a:ext cx="16626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smtClean="0"/>
                  <a:t>Samsung Galaxy S6</a:t>
                </a:r>
                <a:endParaRPr lang="hu-HU" sz="1200" b="1" dirty="0"/>
              </a:p>
            </p:txBody>
          </p:sp>
          <p:sp>
            <p:nvSpPr>
              <p:cNvPr id="22" name="Szövegdoboz 21"/>
              <p:cNvSpPr txBox="1"/>
              <p:nvPr/>
            </p:nvSpPr>
            <p:spPr>
              <a:xfrm>
                <a:off x="10509931" y="2785166"/>
                <a:ext cx="94128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200" b="1" dirty="0" err="1" smtClean="0"/>
                  <a:t>Landvo</a:t>
                </a:r>
                <a:r>
                  <a:rPr lang="hu-HU" sz="1200" b="1" dirty="0" smtClean="0"/>
                  <a:t> S6</a:t>
                </a:r>
                <a:endParaRPr lang="hu-HU" sz="1200" b="1" dirty="0"/>
              </a:p>
            </p:txBody>
          </p:sp>
        </p:grpSp>
        <p:pic>
          <p:nvPicPr>
            <p:cNvPr id="24" name="Kép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6" t="744" r="23027" b="521"/>
            <a:stretch/>
          </p:blipFill>
          <p:spPr>
            <a:xfrm>
              <a:off x="10256523" y="3063908"/>
              <a:ext cx="1597766" cy="3007013"/>
            </a:xfrm>
            <a:prstGeom prst="rect">
              <a:avLst/>
            </a:prstGeom>
          </p:spPr>
        </p:pic>
        <p:pic>
          <p:nvPicPr>
            <p:cNvPr id="27" name="Kép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31" t="9790" r="34113" b="10042"/>
            <a:stretch/>
          </p:blipFill>
          <p:spPr>
            <a:xfrm>
              <a:off x="8710562" y="3063908"/>
              <a:ext cx="1548406" cy="3007013"/>
            </a:xfrm>
            <a:prstGeom prst="rect">
              <a:avLst/>
            </a:prstGeom>
          </p:spPr>
        </p:pic>
      </p:grp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11012735" y="6220688"/>
            <a:ext cx="1062155" cy="490599"/>
          </a:xfrm>
        </p:spPr>
        <p:txBody>
          <a:bodyPr/>
          <a:lstStyle/>
          <a:p>
            <a:fld id="{8FD191C9-3E96-4513-B074-5BC0CB3BACCB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130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0" y="586084"/>
            <a:ext cx="12192000" cy="695812"/>
          </a:xfrm>
        </p:spPr>
        <p:txBody>
          <a:bodyPr/>
          <a:lstStyle/>
          <a:p>
            <a:pPr algn="ctr"/>
            <a:r>
              <a:rPr lang="hu-HU" dirty="0" smtClean="0"/>
              <a:t>A hamisítás gazdasági hatásai </a:t>
            </a:r>
            <a:endParaRPr lang="hu-HU" dirty="0"/>
          </a:p>
        </p:txBody>
      </p:sp>
      <p:sp>
        <p:nvSpPr>
          <p:cNvPr id="18" name="Tartalom helye 2"/>
          <p:cNvSpPr>
            <a:spLocks noGrp="1"/>
          </p:cNvSpPr>
          <p:nvPr>
            <p:ph idx="1"/>
          </p:nvPr>
        </p:nvSpPr>
        <p:spPr>
          <a:xfrm>
            <a:off x="901983" y="2150587"/>
            <a:ext cx="4843304" cy="138628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1400" b="1" dirty="0" smtClean="0"/>
              <a:t>Európai </a:t>
            </a:r>
            <a:r>
              <a:rPr lang="hu-HU" sz="1400" b="1" dirty="0"/>
              <a:t>U</a:t>
            </a:r>
            <a:r>
              <a:rPr lang="hu-HU" sz="1400" b="1" dirty="0" smtClean="0"/>
              <a:t>nió</a:t>
            </a:r>
          </a:p>
          <a:p>
            <a:r>
              <a:rPr lang="hu-HU" sz="1400" dirty="0" smtClean="0"/>
              <a:t>14 millióval kevesebb eladott készülék</a:t>
            </a:r>
          </a:p>
          <a:p>
            <a:r>
              <a:rPr lang="hu-HU" sz="1400" dirty="0" smtClean="0"/>
              <a:t>4,2 milliárd EUR elmaradt bevétel</a:t>
            </a:r>
          </a:p>
          <a:p>
            <a:r>
              <a:rPr lang="en-US" sz="1400" dirty="0" smtClean="0"/>
              <a:t>A</a:t>
            </a:r>
            <a:r>
              <a:rPr lang="hu-HU" sz="1400" dirty="0" smtClean="0"/>
              <a:t>z ágazati </a:t>
            </a:r>
            <a:r>
              <a:rPr lang="hu-HU" sz="1400" dirty="0" err="1" smtClean="0"/>
              <a:t>értékesítlés</a:t>
            </a:r>
            <a:r>
              <a:rPr lang="hu-HU" sz="1400" dirty="0" smtClean="0"/>
              <a:t> 8,3%-a </a:t>
            </a:r>
            <a:r>
              <a:rPr lang="hu-HU" sz="1400" dirty="0" smtClean="0"/>
              <a:t>kiesett (EUIPO, 2017)</a:t>
            </a:r>
            <a:endParaRPr lang="hu-HU" sz="1400" dirty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6466217" y="2150586"/>
            <a:ext cx="5090783" cy="138628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hu-HU" sz="1400" b="1" dirty="0" smtClean="0"/>
              <a:t>Világszinten</a:t>
            </a:r>
          </a:p>
          <a:p>
            <a:r>
              <a:rPr lang="hu-HU" sz="1400" dirty="0" smtClean="0"/>
              <a:t>184 millióval kevesebb eladott készülék</a:t>
            </a:r>
          </a:p>
          <a:p>
            <a:r>
              <a:rPr lang="hu-HU" sz="1400" dirty="0" smtClean="0"/>
              <a:t>45,3 milliárd EUR elmaradt bevétel</a:t>
            </a:r>
          </a:p>
          <a:p>
            <a:r>
              <a:rPr lang="en-US" sz="1400" dirty="0" smtClean="0"/>
              <a:t>A</a:t>
            </a:r>
            <a:r>
              <a:rPr lang="hu-HU" sz="1400" dirty="0" smtClean="0"/>
              <a:t>z ágazati </a:t>
            </a:r>
            <a:r>
              <a:rPr lang="hu-HU" sz="1400" dirty="0" err="1" smtClean="0"/>
              <a:t>értékesítlés</a:t>
            </a:r>
            <a:r>
              <a:rPr lang="hu-HU" sz="1400" dirty="0" smtClean="0"/>
              <a:t> 12,9%-a </a:t>
            </a:r>
            <a:r>
              <a:rPr lang="hu-HU" sz="1400" dirty="0"/>
              <a:t>kiesett, (EUIPO, 2017</a:t>
            </a:r>
            <a:r>
              <a:rPr lang="hu-HU" sz="1400" dirty="0" smtClean="0"/>
              <a:t>)</a:t>
            </a:r>
            <a:r>
              <a:rPr lang="hu-HU" sz="1400" dirty="0" smtClean="0"/>
              <a:t> </a:t>
            </a:r>
            <a:endParaRPr lang="hu-HU" sz="1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24" y="3549573"/>
            <a:ext cx="4780153" cy="291472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07" y="3549573"/>
            <a:ext cx="4906459" cy="291472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44624" y="6464301"/>
            <a:ext cx="1536417" cy="2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EUIPO, 2017</a:t>
            </a:r>
            <a:endParaRPr lang="hu-HU" sz="1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345707" y="6464301"/>
            <a:ext cx="1536417" cy="2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/>
              <a:t>Forrás: EUIPO, 2017</a:t>
            </a:r>
            <a:endParaRPr lang="hu-HU" sz="1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1025922" y="6219001"/>
            <a:ext cx="1062155" cy="490599"/>
          </a:xfrm>
        </p:spPr>
        <p:txBody>
          <a:bodyPr/>
          <a:lstStyle/>
          <a:p>
            <a:fld id="{8FD191C9-3E96-4513-B074-5BC0CB3BACC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7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97659"/>
            <a:ext cx="12192000" cy="970450"/>
          </a:xfrm>
        </p:spPr>
        <p:txBody>
          <a:bodyPr/>
          <a:lstStyle/>
          <a:p>
            <a:pPr algn="ctr"/>
            <a:r>
              <a:rPr lang="hu-HU" dirty="0" smtClean="0"/>
              <a:t>A hacker-támadások </a:t>
            </a:r>
            <a:r>
              <a:rPr lang="hu-HU" dirty="0"/>
              <a:t>célpontjai</a:t>
            </a:r>
            <a:br>
              <a:rPr lang="hu-HU" dirty="0"/>
            </a:br>
            <a:r>
              <a:rPr lang="hu-HU" dirty="0" smtClean="0"/>
              <a:t>a mobil eszközök lettek</a:t>
            </a:r>
            <a:endParaRPr lang="hu-HU" dirty="0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464755" y="2727108"/>
            <a:ext cx="7177399" cy="3526692"/>
            <a:chOff x="1367580" y="2640459"/>
            <a:chExt cx="7177399" cy="3526692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1367580" y="2640459"/>
              <a:ext cx="7177399" cy="2761806"/>
              <a:chOff x="1263408" y="2594160"/>
              <a:chExt cx="7177399" cy="2761806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3408" y="2594162"/>
                <a:ext cx="2079907" cy="2079907"/>
              </a:xfrm>
              <a:prstGeom prst="rect">
                <a:avLst/>
              </a:prstGeom>
            </p:spPr>
          </p:pic>
          <p:pic>
            <p:nvPicPr>
              <p:cNvPr id="6" name="Kép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2160" y="2594160"/>
                <a:ext cx="2079907" cy="2079907"/>
              </a:xfrm>
              <a:prstGeom prst="rect">
                <a:avLst/>
              </a:prstGeom>
            </p:spPr>
          </p:pic>
          <p:pic>
            <p:nvPicPr>
              <p:cNvPr id="7" name="Kép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900" y="2594161"/>
                <a:ext cx="2079907" cy="2079907"/>
              </a:xfrm>
              <a:prstGeom prst="rect">
                <a:avLst/>
              </a:prstGeom>
            </p:spPr>
          </p:pic>
          <p:sp>
            <p:nvSpPr>
              <p:cNvPr id="8" name="Szövegdoboz 7"/>
              <p:cNvSpPr txBox="1"/>
              <p:nvPr/>
            </p:nvSpPr>
            <p:spPr>
              <a:xfrm>
                <a:off x="1708486" y="4769126"/>
                <a:ext cx="11897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b="1" dirty="0" smtClean="0">
                    <a:latin typeface="Avenir Next" charset="0"/>
                    <a:ea typeface="Avenir Next" charset="0"/>
                    <a:cs typeface="Avenir Next" charset="0"/>
                  </a:rPr>
                  <a:t>40 %</a:t>
                </a:r>
                <a:endParaRPr lang="hu-HU" sz="3200" b="1" dirty="0">
                  <a:latin typeface="Avenir Next" charset="0"/>
                  <a:ea typeface="Avenir Next" charset="0"/>
                  <a:cs typeface="Avenir Next" charset="0"/>
                </a:endParaRPr>
              </a:p>
            </p:txBody>
          </p:sp>
          <p:sp>
            <p:nvSpPr>
              <p:cNvPr id="9" name="Szövegdoboz 8"/>
              <p:cNvSpPr txBox="1"/>
              <p:nvPr/>
            </p:nvSpPr>
            <p:spPr>
              <a:xfrm>
                <a:off x="4310543" y="4741737"/>
                <a:ext cx="11897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b="1" dirty="0">
                    <a:latin typeface="Avenir Next" charset="0"/>
                    <a:ea typeface="Avenir Next" charset="0"/>
                    <a:cs typeface="Avenir Next" charset="0"/>
                  </a:rPr>
                  <a:t>3</a:t>
                </a:r>
                <a:r>
                  <a:rPr lang="hu-HU" sz="3200" b="1" dirty="0" smtClean="0">
                    <a:latin typeface="Avenir Next" charset="0"/>
                    <a:ea typeface="Avenir Next" charset="0"/>
                    <a:cs typeface="Avenir Next" charset="0"/>
                  </a:rPr>
                  <a:t>0 %</a:t>
                </a:r>
                <a:endParaRPr lang="hu-HU" sz="3200" b="1" dirty="0">
                  <a:latin typeface="Avenir Next" charset="0"/>
                  <a:ea typeface="Avenir Next" charset="0"/>
                  <a:cs typeface="Avenir Next" charset="0"/>
                </a:endParaRPr>
              </a:p>
            </p:txBody>
          </p:sp>
          <p:sp>
            <p:nvSpPr>
              <p:cNvPr id="10" name="Szövegdoboz 9"/>
              <p:cNvSpPr txBox="1"/>
              <p:nvPr/>
            </p:nvSpPr>
            <p:spPr>
              <a:xfrm>
                <a:off x="6912600" y="4771191"/>
                <a:ext cx="11897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3200" b="1" dirty="0" smtClean="0">
                    <a:latin typeface="Avenir Next" charset="0"/>
                    <a:ea typeface="Avenir Next" charset="0"/>
                    <a:cs typeface="Avenir Next" charset="0"/>
                  </a:rPr>
                  <a:t>19 %</a:t>
                </a:r>
                <a:endParaRPr lang="hu-HU" sz="3200" b="1" dirty="0">
                  <a:latin typeface="Avenir Next" charset="0"/>
                  <a:ea typeface="Avenir Next" charset="0"/>
                  <a:cs typeface="Avenir Next" charset="0"/>
                </a:endParaRPr>
              </a:p>
            </p:txBody>
          </p:sp>
        </p:grpSp>
        <p:sp>
          <p:nvSpPr>
            <p:cNvPr id="12" name="Jobb oldali kapcsos zárójel 11"/>
            <p:cNvSpPr/>
            <p:nvPr/>
          </p:nvSpPr>
          <p:spPr>
            <a:xfrm rot="5400000">
              <a:off x="6139062" y="3287689"/>
              <a:ext cx="351472" cy="4153694"/>
            </a:xfrm>
            <a:prstGeom prst="rightBrace">
              <a:avLst>
                <a:gd name="adj1" fmla="val 8333"/>
                <a:gd name="adj2" fmla="val 4902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777440" y="5582376"/>
              <a:ext cx="11897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200" b="1" dirty="0" smtClean="0">
                  <a:latin typeface="Avenir Next" charset="0"/>
                  <a:ea typeface="Avenir Next" charset="0"/>
                  <a:cs typeface="Avenir Next" charset="0"/>
                </a:rPr>
                <a:t>49 %</a:t>
              </a:r>
              <a:endParaRPr lang="hu-HU" sz="3200" b="1" dirty="0">
                <a:latin typeface="Avenir Next" charset="0"/>
                <a:ea typeface="Avenir Next" charset="0"/>
                <a:cs typeface="Avenir Next" charset="0"/>
              </a:endParaRPr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8657863" y="2257064"/>
            <a:ext cx="259272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>
                <a:latin typeface="+mj-lt"/>
                <a:ea typeface="+mj-ea"/>
                <a:cs typeface="+mj-cs"/>
              </a:rPr>
              <a:t>M</a:t>
            </a:r>
            <a:r>
              <a:rPr lang="hu-HU" sz="2000" b="1" dirty="0" err="1" smtClean="0">
                <a:latin typeface="+mj-lt"/>
                <a:ea typeface="+mj-ea"/>
                <a:cs typeface="+mj-cs"/>
              </a:rPr>
              <a:t>alware</a:t>
            </a:r>
            <a:r>
              <a:rPr lang="hu-HU" sz="2000" b="1" dirty="0" smtClean="0">
                <a:latin typeface="+mj-lt"/>
                <a:ea typeface="+mj-ea"/>
                <a:cs typeface="+mj-cs"/>
              </a:rPr>
              <a:t> támadást mobil </a:t>
            </a:r>
            <a:r>
              <a:rPr lang="hu-HU" sz="2000" b="1" dirty="0">
                <a:latin typeface="+mj-lt"/>
                <a:ea typeface="+mj-ea"/>
                <a:cs typeface="+mj-cs"/>
              </a:rPr>
              <a:t>eszközön </a:t>
            </a:r>
            <a:r>
              <a:rPr lang="hu-HU" sz="2000" b="1" dirty="0" smtClean="0">
                <a:latin typeface="+mj-lt"/>
                <a:ea typeface="+mj-ea"/>
                <a:cs typeface="+mj-cs"/>
              </a:rPr>
              <a:t>regisztrált cégek aránya</a:t>
            </a:r>
          </a:p>
          <a:p>
            <a:pPr algn="ctr"/>
            <a:endParaRPr lang="hu-HU" sz="2000" b="1" dirty="0">
              <a:latin typeface="+mj-lt"/>
              <a:ea typeface="+mj-ea"/>
              <a:cs typeface="+mj-cs"/>
            </a:endParaRPr>
          </a:p>
          <a:p>
            <a:pPr algn="ctr"/>
            <a:r>
              <a:rPr lang="hu-HU" sz="2000" b="1" dirty="0" smtClean="0">
                <a:latin typeface="Avenir Next" charset="0"/>
                <a:ea typeface="Avenir Next" charset="0"/>
                <a:cs typeface="Avenir Next" charset="0"/>
              </a:rPr>
              <a:t>2014</a:t>
            </a:r>
            <a:r>
              <a:rPr lang="hu-HU" sz="2000" b="1" dirty="0">
                <a:latin typeface="Avenir Next" charset="0"/>
                <a:ea typeface="Avenir Next" charset="0"/>
                <a:cs typeface="Avenir Next" charset="0"/>
              </a:rPr>
              <a:t>: </a:t>
            </a:r>
            <a:r>
              <a:rPr lang="hu-HU" sz="2000" b="1" dirty="0" smtClean="0">
                <a:latin typeface="Avenir Next" charset="0"/>
                <a:ea typeface="Avenir Next" charset="0"/>
                <a:cs typeface="Avenir Next" charset="0"/>
              </a:rPr>
              <a:t>     68 </a:t>
            </a:r>
            <a:r>
              <a:rPr lang="hu-HU" sz="2000" b="1" dirty="0">
                <a:latin typeface="Avenir Next" charset="0"/>
                <a:ea typeface="Avenir Next" charset="0"/>
                <a:cs typeface="Avenir Next" charset="0"/>
              </a:rPr>
              <a:t>%</a:t>
            </a:r>
          </a:p>
          <a:p>
            <a:pPr algn="ctr"/>
            <a:endParaRPr lang="hu-HU" sz="2000" b="1" dirty="0">
              <a:latin typeface="Avenir Next" charset="0"/>
              <a:ea typeface="Avenir Next" charset="0"/>
              <a:cs typeface="Avenir Next" charset="0"/>
            </a:endParaRPr>
          </a:p>
          <a:p>
            <a:pPr algn="ctr"/>
            <a:r>
              <a:rPr lang="hu-HU" sz="2000" b="1" dirty="0" smtClean="0">
                <a:latin typeface="Avenir Next" charset="0"/>
                <a:ea typeface="Avenir Next" charset="0"/>
                <a:cs typeface="Avenir Next" charset="0"/>
              </a:rPr>
              <a:t>2015</a:t>
            </a:r>
            <a:r>
              <a:rPr lang="hu-HU" sz="2000" b="1" dirty="0">
                <a:latin typeface="Avenir Next" charset="0"/>
                <a:ea typeface="Avenir Next" charset="0"/>
                <a:cs typeface="Avenir Next" charset="0"/>
              </a:rPr>
              <a:t>:  </a:t>
            </a:r>
            <a:r>
              <a:rPr lang="hu-HU" sz="2000" b="1" dirty="0" smtClean="0">
                <a:latin typeface="Avenir Next" charset="0"/>
                <a:ea typeface="Avenir Next" charset="0"/>
                <a:cs typeface="Avenir Next" charset="0"/>
              </a:rPr>
              <a:t>    75 </a:t>
            </a:r>
            <a:r>
              <a:rPr lang="hu-HU" sz="2000" b="1" dirty="0">
                <a:latin typeface="Avenir Next" charset="0"/>
                <a:ea typeface="Avenir Next" charset="0"/>
                <a:cs typeface="Avenir Next" charset="0"/>
              </a:rPr>
              <a:t>%</a:t>
            </a:r>
          </a:p>
          <a:p>
            <a:pPr algn="ctr"/>
            <a:endParaRPr lang="hu-HU" sz="2000" b="1" dirty="0">
              <a:latin typeface="Avenir Next" charset="0"/>
              <a:ea typeface="Avenir Next" charset="0"/>
              <a:cs typeface="Avenir Next" charset="0"/>
            </a:endParaRPr>
          </a:p>
          <a:p>
            <a:pPr algn="ctr"/>
            <a:r>
              <a:rPr lang="hu-HU" sz="2000" b="1" dirty="0" smtClean="0">
                <a:latin typeface="Avenir Next" charset="0"/>
                <a:ea typeface="Avenir Next" charset="0"/>
                <a:cs typeface="Avenir Next" charset="0"/>
              </a:rPr>
              <a:t>2016</a:t>
            </a:r>
            <a:r>
              <a:rPr lang="hu-HU" sz="2000" b="1" dirty="0">
                <a:latin typeface="Avenir Next" charset="0"/>
                <a:ea typeface="Avenir Next" charset="0"/>
                <a:cs typeface="Avenir Next" charset="0"/>
              </a:rPr>
              <a:t>: </a:t>
            </a:r>
            <a:r>
              <a:rPr lang="hu-HU" sz="2000" b="1" dirty="0" smtClean="0">
                <a:latin typeface="Avenir Next" charset="0"/>
                <a:ea typeface="Avenir Next" charset="0"/>
                <a:cs typeface="Avenir Next" charset="0"/>
              </a:rPr>
              <a:t>     </a:t>
            </a:r>
            <a:r>
              <a:rPr lang="hu-HU" sz="2000" b="1" dirty="0">
                <a:latin typeface="Avenir Next" charset="0"/>
                <a:ea typeface="Avenir Next" charset="0"/>
                <a:cs typeface="Avenir Next" charset="0"/>
              </a:rPr>
              <a:t>80 %</a:t>
            </a:r>
          </a:p>
          <a:p>
            <a:endParaRPr lang="hu-HU" sz="1600" b="1" dirty="0">
              <a:latin typeface="+mj-lt"/>
              <a:ea typeface="+mj-ea"/>
              <a:cs typeface="+mj-cs"/>
            </a:endParaRPr>
          </a:p>
          <a:p>
            <a:endParaRPr lang="hu-HU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58800" y="6292805"/>
            <a:ext cx="53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 smtClean="0"/>
              <a:t>Adatf</a:t>
            </a:r>
            <a:r>
              <a:rPr lang="en-US" sz="1200" dirty="0" err="1" smtClean="0"/>
              <a:t>orrás</a:t>
            </a:r>
            <a:r>
              <a:rPr lang="en-US" sz="1200" dirty="0"/>
              <a:t>:</a:t>
            </a:r>
            <a:r>
              <a:rPr lang="en-US" sz="1200" dirty="0" smtClean="0"/>
              <a:t> </a:t>
            </a:r>
            <a:r>
              <a:rPr lang="en-US" sz="1200" dirty="0" err="1" smtClean="0"/>
              <a:t>Ponemon</a:t>
            </a:r>
            <a:r>
              <a:rPr lang="en-US" sz="1200" dirty="0" smtClean="0"/>
              <a:t> </a:t>
            </a:r>
            <a:r>
              <a:rPr lang="en-US" sz="1200" dirty="0"/>
              <a:t>Institute, State of the Endpoint Report, 2016</a:t>
            </a:r>
            <a:endParaRPr lang="hu-HU" sz="12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464755" y="2235200"/>
            <a:ext cx="7177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latin typeface="+mj-lt"/>
                <a:ea typeface="+mj-ea"/>
                <a:cs typeface="+mj-cs"/>
              </a:rPr>
              <a:t>Részesedés az összes hacker-</a:t>
            </a:r>
            <a:r>
              <a:rPr lang="hu-HU" sz="2000" b="1" dirty="0" err="1">
                <a:latin typeface="+mj-lt"/>
                <a:ea typeface="+mj-ea"/>
                <a:cs typeface="+mj-cs"/>
              </a:rPr>
              <a:t>támdásból</a:t>
            </a:r>
            <a:endParaRPr lang="hu-H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10995831" y="6172943"/>
            <a:ext cx="1062155" cy="490599"/>
          </a:xfrm>
        </p:spPr>
        <p:txBody>
          <a:bodyPr/>
          <a:lstStyle/>
          <a:p>
            <a:fld id="{8FD191C9-3E96-4513-B074-5BC0CB3BACCB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15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19869"/>
            <a:ext cx="12192000" cy="970450"/>
          </a:xfrm>
        </p:spPr>
        <p:txBody>
          <a:bodyPr/>
          <a:lstStyle/>
          <a:p>
            <a:pPr algn="ctr"/>
            <a:r>
              <a:rPr lang="hu-HU" dirty="0" smtClean="0"/>
              <a:t>A legveszélyeztetettebb platform az </a:t>
            </a:r>
            <a:r>
              <a:rPr lang="hu-HU" dirty="0" err="1" smtClean="0"/>
              <a:t>Android</a:t>
            </a:r>
            <a:endParaRPr lang="hu-HU" dirty="0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762000" y="2228581"/>
            <a:ext cx="10947400" cy="4479417"/>
            <a:chOff x="762000" y="2304781"/>
            <a:chExt cx="10947400" cy="4479417"/>
          </a:xfrm>
        </p:grpSpPr>
        <p:grpSp>
          <p:nvGrpSpPr>
            <p:cNvPr id="14" name="Csoportba foglalás 13"/>
            <p:cNvGrpSpPr/>
            <p:nvPr/>
          </p:nvGrpSpPr>
          <p:grpSpPr>
            <a:xfrm>
              <a:off x="762000" y="2304781"/>
              <a:ext cx="10947400" cy="3911824"/>
              <a:chOff x="622300" y="2266905"/>
              <a:chExt cx="10947400" cy="3911824"/>
            </a:xfrm>
          </p:grpSpPr>
          <p:grpSp>
            <p:nvGrpSpPr>
              <p:cNvPr id="12" name="Csoportba foglalás 11"/>
              <p:cNvGrpSpPr/>
              <p:nvPr/>
            </p:nvGrpSpPr>
            <p:grpSpPr>
              <a:xfrm>
                <a:off x="1214686" y="3111498"/>
                <a:ext cx="9762628" cy="3067231"/>
                <a:chOff x="1092203" y="2743198"/>
                <a:chExt cx="9762628" cy="3067231"/>
              </a:xfrm>
            </p:grpSpPr>
            <p:pic>
              <p:nvPicPr>
                <p:cNvPr id="4" name="Kép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2203" y="2775984"/>
                  <a:ext cx="1635854" cy="1635854"/>
                </a:xfrm>
                <a:prstGeom prst="rect">
                  <a:avLst/>
                </a:prstGeom>
              </p:spPr>
            </p:pic>
            <p:pic>
              <p:nvPicPr>
                <p:cNvPr id="5" name="Kép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15101" y="2775984"/>
                  <a:ext cx="1635854" cy="1635854"/>
                </a:xfrm>
                <a:prstGeom prst="rect">
                  <a:avLst/>
                </a:prstGeom>
              </p:spPr>
            </p:pic>
            <p:pic>
              <p:nvPicPr>
                <p:cNvPr id="6" name="Kép 5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6078" y="2743198"/>
                  <a:ext cx="1651001" cy="1651001"/>
                </a:xfrm>
                <a:prstGeom prst="rect">
                  <a:avLst/>
                </a:prstGeom>
              </p:spPr>
            </p:pic>
            <p:pic>
              <p:nvPicPr>
                <p:cNvPr id="7" name="Kép 6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18977" y="2775984"/>
                  <a:ext cx="1635854" cy="1635854"/>
                </a:xfrm>
                <a:prstGeom prst="rect">
                  <a:avLst/>
                </a:prstGeom>
              </p:spPr>
            </p:pic>
            <p:sp>
              <p:nvSpPr>
                <p:cNvPr id="8" name="Szövegdoboz 7"/>
                <p:cNvSpPr txBox="1"/>
                <p:nvPr/>
              </p:nvSpPr>
              <p:spPr>
                <a:xfrm>
                  <a:off x="1220678" y="4610100"/>
                  <a:ext cx="1378904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hu-HU" sz="2400" dirty="0" err="1" smtClean="0"/>
                    <a:t>Android</a:t>
                  </a:r>
                  <a:endParaRPr lang="hu-HU" sz="2400" dirty="0" smtClean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hu-HU" sz="2400" dirty="0" smtClean="0"/>
                    <a:t>28 </a:t>
                  </a:r>
                  <a:r>
                    <a:rPr lang="hu-HU" sz="2400" dirty="0" smtClean="0">
                      <a:latin typeface="Avenir Next" charset="0"/>
                      <a:ea typeface="Avenir Next" charset="0"/>
                      <a:cs typeface="Avenir Next" charset="0"/>
                    </a:rPr>
                    <a:t>%</a:t>
                  </a:r>
                  <a:endParaRPr lang="hu-HU" sz="2400" dirty="0">
                    <a:latin typeface="Avenir Next" charset="0"/>
                    <a:ea typeface="Avenir Next" charset="0"/>
                    <a:cs typeface="Avenir Next" charset="0"/>
                  </a:endParaRPr>
                </a:p>
              </p:txBody>
            </p:sp>
            <p:sp>
              <p:nvSpPr>
                <p:cNvPr id="9" name="Szövegdoboz 8"/>
                <p:cNvSpPr txBox="1"/>
                <p:nvPr/>
              </p:nvSpPr>
              <p:spPr>
                <a:xfrm>
                  <a:off x="3862396" y="4610099"/>
                  <a:ext cx="1518365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hu-HU" sz="2400" dirty="0" smtClean="0"/>
                    <a:t>Windows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hu-HU" sz="2400" dirty="0" smtClean="0"/>
                    <a:t>23 </a:t>
                  </a:r>
                  <a:r>
                    <a:rPr lang="hu-HU" sz="2400" dirty="0" smtClean="0">
                      <a:latin typeface="Avenir Next" charset="0"/>
                      <a:ea typeface="Avenir Next" charset="0"/>
                      <a:cs typeface="Avenir Next" charset="0"/>
                    </a:rPr>
                    <a:t>%</a:t>
                  </a:r>
                  <a:endParaRPr lang="hu-HU" sz="2400" dirty="0">
                    <a:latin typeface="Avenir Next" charset="0"/>
                    <a:ea typeface="Avenir Next" charset="0"/>
                    <a:cs typeface="Avenir Next" charset="0"/>
                  </a:endParaRPr>
                </a:p>
              </p:txBody>
            </p:sp>
            <p:sp>
              <p:nvSpPr>
                <p:cNvPr id="10" name="Szövegdoboz 9"/>
                <p:cNvSpPr txBox="1"/>
                <p:nvPr/>
              </p:nvSpPr>
              <p:spPr>
                <a:xfrm>
                  <a:off x="6900054" y="4610098"/>
                  <a:ext cx="865943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hu-HU" sz="2400" dirty="0" err="1" smtClean="0"/>
                    <a:t>iOS</a:t>
                  </a:r>
                  <a:endParaRPr lang="hu-HU" sz="2400" dirty="0" smtClean="0"/>
                </a:p>
                <a:p>
                  <a:pPr algn="ctr">
                    <a:lnSpc>
                      <a:spcPct val="150000"/>
                    </a:lnSpc>
                  </a:pPr>
                  <a:r>
                    <a:rPr lang="hu-HU" sz="2400" dirty="0"/>
                    <a:t>1</a:t>
                  </a:r>
                  <a:r>
                    <a:rPr lang="hu-HU" sz="2400" dirty="0" smtClean="0"/>
                    <a:t>8 </a:t>
                  </a:r>
                  <a:r>
                    <a:rPr lang="hu-HU" sz="2400" dirty="0" smtClean="0">
                      <a:latin typeface="Avenir Next" charset="0"/>
                      <a:ea typeface="Avenir Next" charset="0"/>
                      <a:cs typeface="Avenir Next" charset="0"/>
                    </a:rPr>
                    <a:t>%</a:t>
                  </a:r>
                  <a:endParaRPr lang="hu-HU" sz="2400" dirty="0">
                    <a:latin typeface="Avenir Next" charset="0"/>
                    <a:ea typeface="Avenir Next" charset="0"/>
                    <a:cs typeface="Avenir Next" charset="0"/>
                  </a:endParaRPr>
                </a:p>
              </p:txBody>
            </p:sp>
            <p:sp>
              <p:nvSpPr>
                <p:cNvPr id="11" name="Szövegdoboz 10"/>
                <p:cNvSpPr txBox="1"/>
                <p:nvPr/>
              </p:nvSpPr>
              <p:spPr>
                <a:xfrm>
                  <a:off x="9589060" y="4610098"/>
                  <a:ext cx="910827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hu-HU" sz="2400" dirty="0" smtClean="0"/>
                    <a:t>Linux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hu-HU" sz="2400" dirty="0" smtClean="0"/>
                    <a:t>12 </a:t>
                  </a:r>
                  <a:r>
                    <a:rPr lang="hu-HU" sz="2400" dirty="0" smtClean="0">
                      <a:latin typeface="Avenir Next" charset="0"/>
                      <a:ea typeface="Avenir Next" charset="0"/>
                      <a:cs typeface="Avenir Next" charset="0"/>
                    </a:rPr>
                    <a:t>%</a:t>
                  </a:r>
                  <a:endParaRPr lang="hu-HU" sz="2400" dirty="0">
                    <a:latin typeface="Avenir Next" charset="0"/>
                    <a:ea typeface="Avenir Next" charset="0"/>
                    <a:cs typeface="Avenir Next" charset="0"/>
                  </a:endParaRPr>
                </a:p>
              </p:txBody>
            </p:sp>
          </p:grpSp>
          <p:sp>
            <p:nvSpPr>
              <p:cNvPr id="13" name="Szövegdoboz 12"/>
              <p:cNvSpPr txBox="1"/>
              <p:nvPr/>
            </p:nvSpPr>
            <p:spPr>
              <a:xfrm>
                <a:off x="622300" y="2266905"/>
                <a:ext cx="10947400" cy="574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hu-HU" sz="2400" dirty="0" smtClean="0"/>
                  <a:t>Operációs rendszerek veszélyeztetettsége adatbiztonsági szempontból</a:t>
                </a:r>
              </a:p>
            </p:txBody>
          </p:sp>
        </p:grpSp>
        <p:sp>
          <p:nvSpPr>
            <p:cNvPr id="15" name="Szövegdoboz 14"/>
            <p:cNvSpPr txBox="1"/>
            <p:nvPr/>
          </p:nvSpPr>
          <p:spPr>
            <a:xfrm>
              <a:off x="914400" y="6414866"/>
              <a:ext cx="532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 smtClean="0"/>
                <a:t>Adatf</a:t>
              </a:r>
              <a:r>
                <a:rPr lang="en-US" sz="1200" dirty="0" err="1" smtClean="0"/>
                <a:t>orrás</a:t>
              </a:r>
              <a:r>
                <a:rPr lang="en-US" sz="1200" dirty="0"/>
                <a:t>: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Ponemon</a:t>
              </a:r>
              <a:r>
                <a:rPr lang="en-US" sz="1200" dirty="0" smtClean="0"/>
                <a:t> </a:t>
              </a:r>
              <a:r>
                <a:rPr lang="en-US" sz="1200" dirty="0"/>
                <a:t>Institute, State of the Endpoint Report, 2016</a:t>
              </a:r>
              <a:endParaRPr lang="hu-HU" sz="1200" dirty="0" smtClean="0"/>
            </a:p>
          </p:txBody>
        </p:sp>
      </p:grp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1021231" y="6140403"/>
            <a:ext cx="1062155" cy="490599"/>
          </a:xfrm>
        </p:spPr>
        <p:txBody>
          <a:bodyPr/>
          <a:lstStyle/>
          <a:p>
            <a:fld id="{8FD191C9-3E96-4513-B074-5BC0CB3BACCB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50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09088"/>
            <a:ext cx="12192000" cy="970450"/>
          </a:xfrm>
        </p:spPr>
        <p:txBody>
          <a:bodyPr/>
          <a:lstStyle/>
          <a:p>
            <a:pPr algn="ctr"/>
            <a:r>
              <a:rPr lang="hu-HU" dirty="0" smtClean="0"/>
              <a:t>Összefoglaló – figyelmeztető trendek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949700" y="2085480"/>
            <a:ext cx="10571998" cy="372131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dirty="0" smtClean="0"/>
              <a:t>Ha figyelembe vesszük a világszerte tapasztalt trendeket, melyek szerint</a:t>
            </a:r>
          </a:p>
          <a:p>
            <a:pPr>
              <a:lnSpc>
                <a:spcPct val="150000"/>
              </a:lnSpc>
            </a:pPr>
            <a:r>
              <a:rPr lang="hu-HU" dirty="0"/>
              <a:t>a</a:t>
            </a:r>
            <a:r>
              <a:rPr lang="hu-HU" dirty="0" smtClean="0"/>
              <a:t> mobileszközöket </a:t>
            </a:r>
            <a:r>
              <a:rPr lang="hu-HU" dirty="0"/>
              <a:t>egyre szélesebb körben, egyre több funkcióra – köztük például banki tranzakciók bonyolítására</a:t>
            </a:r>
            <a:r>
              <a:rPr lang="hu-HU" dirty="0"/>
              <a:t> </a:t>
            </a:r>
            <a:r>
              <a:rPr lang="hu-HU" dirty="0" smtClean="0"/>
              <a:t>használjunk,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márka nélküli-, kevésbé megbízható gyártótól származó, gyakran biztonsági réseket tartalmazó, valamint a hamisított okostelefonok térnyerését</a:t>
            </a:r>
            <a:r>
              <a:rPr lang="hu-HU" dirty="0"/>
              <a:t> </a:t>
            </a:r>
            <a:r>
              <a:rPr lang="hu-HU" dirty="0" smtClean="0"/>
              <a:t>dinamikus,</a:t>
            </a:r>
          </a:p>
          <a:p>
            <a:pPr>
              <a:lnSpc>
                <a:spcPct val="150000"/>
              </a:lnSpc>
            </a:pPr>
            <a:r>
              <a:rPr lang="hu-HU" dirty="0" err="1" smtClean="0"/>
              <a:t>Kiberbűnözői</a:t>
            </a:r>
            <a:r>
              <a:rPr lang="hu-HU" dirty="0" smtClean="0"/>
              <a:t> </a:t>
            </a:r>
            <a:r>
              <a:rPr lang="hu-HU" dirty="0"/>
              <a:t>csoportok egyre inkább célpontnak tekintik a mobileszközöket és egyre gyorsuló ütemben támadják </a:t>
            </a:r>
            <a:r>
              <a:rPr lang="hu-HU" dirty="0" smtClean="0"/>
              <a:t>azokat,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</a:t>
            </a:r>
            <a:r>
              <a:rPr lang="hu-HU" dirty="0" smtClean="0"/>
              <a:t>kkor levonhatjuk </a:t>
            </a:r>
            <a:r>
              <a:rPr lang="hu-HU" dirty="0"/>
              <a:t>a következtetést, hogy </a:t>
            </a:r>
            <a:r>
              <a:rPr lang="hu-HU" b="1" dirty="0"/>
              <a:t>fentiekből adódó veszélyek exponenciális ütemben növekednek</a:t>
            </a:r>
            <a:r>
              <a:rPr lang="hu-HU" dirty="0"/>
              <a:t>, miközben </a:t>
            </a:r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b="1" dirty="0" smtClean="0"/>
              <a:t>felhasználók </a:t>
            </a:r>
            <a:r>
              <a:rPr lang="hu-HU" b="1" dirty="0"/>
              <a:t>tudatossága a probléma iránt meglehetősen </a:t>
            </a:r>
            <a:r>
              <a:rPr lang="hu-HU" b="1" dirty="0" smtClean="0"/>
              <a:t>csekély. </a:t>
            </a:r>
            <a:endParaRPr lang="hu-HU" b="1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2908299" y="5922869"/>
            <a:ext cx="637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</a:rPr>
              <a:t>G</a:t>
            </a:r>
            <a:r>
              <a:rPr lang="hu-HU" b="1" dirty="0" smtClean="0">
                <a:solidFill>
                  <a:schemeClr val="accent1"/>
                </a:solidFill>
              </a:rPr>
              <a:t>yártók</a:t>
            </a:r>
            <a:r>
              <a:rPr lang="hu-HU" b="1" dirty="0">
                <a:solidFill>
                  <a:schemeClr val="accent1"/>
                </a:solidFill>
              </a:rPr>
              <a:t>, szolgáltatók, hatóságok, </a:t>
            </a:r>
            <a:r>
              <a:rPr lang="hu-HU" b="1" dirty="0" smtClean="0">
                <a:solidFill>
                  <a:schemeClr val="accent1"/>
                </a:solidFill>
              </a:rPr>
              <a:t>média felelőssége nagy a fogyasztói </a:t>
            </a:r>
            <a:r>
              <a:rPr lang="hu-HU" b="1" smtClean="0">
                <a:solidFill>
                  <a:schemeClr val="accent1"/>
                </a:solidFill>
              </a:rPr>
              <a:t>tudatosság emelésében</a:t>
            </a:r>
            <a:endParaRPr lang="hu-HU" b="1" dirty="0">
              <a:solidFill>
                <a:schemeClr val="accent1"/>
              </a:solidFill>
            </a:endParaRPr>
          </a:p>
        </p:txBody>
      </p:sp>
      <p:sp>
        <p:nvSpPr>
          <p:cNvPr id="6" name="Jobbra mutató nyíl 5"/>
          <p:cNvSpPr/>
          <p:nvPr/>
        </p:nvSpPr>
        <p:spPr>
          <a:xfrm>
            <a:off x="2349499" y="5979335"/>
            <a:ext cx="4699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995831" y="6233388"/>
            <a:ext cx="1062155" cy="490599"/>
          </a:xfrm>
        </p:spPr>
        <p:txBody>
          <a:bodyPr/>
          <a:lstStyle/>
          <a:p>
            <a:fld id="{8FD191C9-3E96-4513-B074-5BC0CB3BACCB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8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u-HU" dirty="0"/>
              <a:t>Felhasznált források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42900" y="2222500"/>
            <a:ext cx="116713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/>
              <a:t>European Union </a:t>
            </a:r>
            <a:r>
              <a:rPr lang="hu-HU" sz="1100" dirty="0" err="1"/>
              <a:t>Intellectual</a:t>
            </a:r>
            <a:r>
              <a:rPr lang="hu-HU" sz="1100" dirty="0"/>
              <a:t> </a:t>
            </a:r>
            <a:r>
              <a:rPr lang="hu-HU" sz="1100" dirty="0" err="1"/>
              <a:t>Property</a:t>
            </a:r>
            <a:r>
              <a:rPr lang="hu-HU" sz="1100" dirty="0"/>
              <a:t> Office (2016), A szellemi tulajdont érintő jogsértések gazdasági költsége az okostelefon-ágazatban, Letöltve: </a:t>
            </a:r>
            <a:r>
              <a:rPr lang="hu-HU" sz="1100" u="sng" dirty="0">
                <a:hlinkClick r:id="rId3"/>
              </a:rPr>
              <a:t>https://euipo.europa.eu/tunnel-web/secure/webdav/guest/document_library/observatory/resources/research-and-studies/ip_infringement/study11/smartphone_sector_summary_hu.pdf</a:t>
            </a:r>
            <a:r>
              <a:rPr lang="hu-HU" sz="1100" dirty="0"/>
              <a:t> (Utolsó letöltés: 2017.05.30.)</a:t>
            </a:r>
          </a:p>
          <a:p>
            <a:r>
              <a:rPr lang="hu-HU" sz="1100" dirty="0"/>
              <a:t> </a:t>
            </a:r>
          </a:p>
          <a:p>
            <a:r>
              <a:rPr lang="hu-HU" sz="1100" dirty="0"/>
              <a:t>Margarita </a:t>
            </a:r>
            <a:r>
              <a:rPr lang="hu-HU" sz="1100" dirty="0" err="1"/>
              <a:t>Arroyo</a:t>
            </a:r>
            <a:r>
              <a:rPr lang="hu-HU" sz="1100" dirty="0"/>
              <a:t> (2015), </a:t>
            </a:r>
            <a:r>
              <a:rPr lang="hu-HU" sz="1100" dirty="0" err="1"/>
              <a:t>Chinese</a:t>
            </a:r>
            <a:r>
              <a:rPr lang="hu-HU" sz="1100" dirty="0"/>
              <a:t> </a:t>
            </a:r>
            <a:r>
              <a:rPr lang="hu-HU" sz="1100" dirty="0" err="1"/>
              <a:t>Copies</a:t>
            </a:r>
            <a:r>
              <a:rPr lang="hu-HU" sz="1100" dirty="0"/>
              <a:t> of </a:t>
            </a:r>
            <a:r>
              <a:rPr lang="hu-HU" sz="1100" dirty="0" err="1"/>
              <a:t>the</a:t>
            </a:r>
            <a:r>
              <a:rPr lang="hu-HU" sz="1100" dirty="0"/>
              <a:t> Best </a:t>
            </a:r>
            <a:r>
              <a:rPr lang="hu-HU" sz="1100" dirty="0" err="1"/>
              <a:t>Smartphones</a:t>
            </a:r>
            <a:r>
              <a:rPr lang="hu-HU" sz="1100" dirty="0"/>
              <a:t>, Letöltve: </a:t>
            </a:r>
            <a:r>
              <a:rPr lang="hu-HU" sz="1100" u="sng" dirty="0">
                <a:hlinkClick r:id="rId4"/>
              </a:rPr>
              <a:t>https://www.androidpit.com/chinese-copies-of-the-best-smartphones</a:t>
            </a:r>
            <a:r>
              <a:rPr lang="hu-HU" sz="1100" dirty="0"/>
              <a:t> (Utolsó letöltés: 2017.05.30.)</a:t>
            </a:r>
          </a:p>
          <a:p>
            <a:r>
              <a:rPr lang="hu-HU" sz="1100" dirty="0"/>
              <a:t> </a:t>
            </a:r>
          </a:p>
          <a:p>
            <a:r>
              <a:rPr lang="hu-HU" sz="1100" dirty="0" err="1"/>
              <a:t>Kaspersky</a:t>
            </a:r>
            <a:r>
              <a:rPr lang="hu-HU" sz="1100" dirty="0"/>
              <a:t> </a:t>
            </a:r>
            <a:r>
              <a:rPr lang="hu-HU" sz="1100" dirty="0" err="1"/>
              <a:t>Lab</a:t>
            </a:r>
            <a:r>
              <a:rPr lang="hu-HU" sz="1100" dirty="0"/>
              <a:t> (2017), Mobile </a:t>
            </a:r>
            <a:r>
              <a:rPr lang="hu-HU" sz="1100" dirty="0" err="1"/>
              <a:t>Malaware</a:t>
            </a:r>
            <a:r>
              <a:rPr lang="hu-HU" sz="1100" dirty="0"/>
              <a:t>, Letöltve: </a:t>
            </a:r>
            <a:r>
              <a:rPr lang="hu-HU" sz="1100" u="sng" dirty="0">
                <a:hlinkClick r:id="rId5"/>
              </a:rPr>
              <a:t>https://usa.kaspersky.com/internet-security-center/threats/mobile#.WNJRGm81_Dc</a:t>
            </a:r>
            <a:r>
              <a:rPr lang="hu-HU" sz="1100" dirty="0"/>
              <a:t>, (Utolsó letöltés: 2017.05.30.)</a:t>
            </a:r>
          </a:p>
          <a:p>
            <a:r>
              <a:rPr lang="hu-HU" sz="1100" dirty="0"/>
              <a:t> </a:t>
            </a:r>
          </a:p>
          <a:p>
            <a:r>
              <a:rPr lang="hu-HU" sz="1100" u="sng" dirty="0"/>
              <a:t>G DATA </a:t>
            </a:r>
            <a:r>
              <a:rPr lang="hu-HU" sz="1100" dirty="0"/>
              <a:t>Software AG </a:t>
            </a:r>
            <a:r>
              <a:rPr lang="hu-HU" sz="1100" u="sng" dirty="0"/>
              <a:t>(2015), Mobile </a:t>
            </a:r>
            <a:r>
              <a:rPr lang="hu-HU" sz="1100" u="sng" dirty="0" err="1"/>
              <a:t>Malware</a:t>
            </a:r>
            <a:r>
              <a:rPr lang="hu-HU" sz="1100" u="sng" dirty="0"/>
              <a:t> </a:t>
            </a:r>
            <a:r>
              <a:rPr lang="hu-HU" sz="1100" u="sng" dirty="0" err="1"/>
              <a:t>Report</a:t>
            </a:r>
            <a:r>
              <a:rPr lang="hu-HU" sz="1100" u="sng" dirty="0"/>
              <a:t> (</a:t>
            </a:r>
            <a:r>
              <a:rPr lang="hu-HU" sz="1100" u="sng" dirty="0" err="1"/>
              <a:t>pdf</a:t>
            </a:r>
            <a:r>
              <a:rPr lang="hu-HU" sz="1100" u="sng" dirty="0"/>
              <a:t>), Letöltve:</a:t>
            </a:r>
            <a:r>
              <a:rPr lang="hu-HU" sz="1100" dirty="0"/>
              <a:t> </a:t>
            </a:r>
            <a:r>
              <a:rPr lang="hu-HU" sz="1100" u="sng" dirty="0">
                <a:hlinkClick r:id="rId6"/>
              </a:rPr>
              <a:t>https://public.gdatasoftware.com/Presse/Publikationen/Malware_Reports/G_DATA_MobileMWR_Q2_2015_US.pdf</a:t>
            </a:r>
            <a:r>
              <a:rPr lang="hu-HU" sz="1100" u="sng" dirty="0"/>
              <a:t>, </a:t>
            </a:r>
            <a:r>
              <a:rPr lang="hu-HU" sz="1100" dirty="0"/>
              <a:t>(Utolsó letöltés: 2017.06.02.)</a:t>
            </a:r>
          </a:p>
          <a:p>
            <a:r>
              <a:rPr lang="hu-HU" sz="1100" dirty="0"/>
              <a:t> </a:t>
            </a:r>
          </a:p>
          <a:p>
            <a:r>
              <a:rPr lang="hu-HU" sz="1100" u="sng" dirty="0"/>
              <a:t>G DATA </a:t>
            </a:r>
            <a:r>
              <a:rPr lang="hu-HU" sz="1100" dirty="0"/>
              <a:t>Software AG </a:t>
            </a:r>
            <a:r>
              <a:rPr lang="hu-HU" sz="1100" u="sng" dirty="0"/>
              <a:t>(2016), Mobile </a:t>
            </a:r>
            <a:r>
              <a:rPr lang="hu-HU" sz="1100" u="sng" dirty="0" err="1"/>
              <a:t>Malware</a:t>
            </a:r>
            <a:r>
              <a:rPr lang="hu-HU" sz="1100" u="sng" dirty="0"/>
              <a:t> </a:t>
            </a:r>
            <a:r>
              <a:rPr lang="hu-HU" sz="1100" u="sng" dirty="0" err="1"/>
              <a:t>Report</a:t>
            </a:r>
            <a:r>
              <a:rPr lang="hu-HU" sz="1100" u="sng" dirty="0"/>
              <a:t> (</a:t>
            </a:r>
            <a:r>
              <a:rPr lang="hu-HU" sz="1100" u="sng" dirty="0" err="1"/>
              <a:t>pdf</a:t>
            </a:r>
            <a:r>
              <a:rPr lang="hu-HU" sz="1100" u="sng" dirty="0"/>
              <a:t>), Letöltve:</a:t>
            </a:r>
            <a:r>
              <a:rPr lang="hu-HU" sz="1100" dirty="0"/>
              <a:t> </a:t>
            </a:r>
            <a:r>
              <a:rPr lang="hu-HU" sz="1100" u="sng" dirty="0">
                <a:hlinkClick r:id="rId7"/>
              </a:rPr>
              <a:t>https://file.gdatasoftware.com/web/en/documents/whitepaper/G_DATA_Mobile_Malware_Report_H1_2016_EN.pdf</a:t>
            </a:r>
            <a:r>
              <a:rPr lang="hu-HU" sz="1100" u="sng" dirty="0"/>
              <a:t>, </a:t>
            </a:r>
            <a:r>
              <a:rPr lang="hu-HU" sz="1100" dirty="0"/>
              <a:t>(Utolsó letöltés: 2017.06.02.)</a:t>
            </a:r>
          </a:p>
          <a:p>
            <a:r>
              <a:rPr lang="hu-HU" sz="1100" dirty="0"/>
              <a:t> </a:t>
            </a:r>
          </a:p>
          <a:p>
            <a:r>
              <a:rPr lang="hu-HU" sz="1100" u="sng" dirty="0"/>
              <a:t>G DATA </a:t>
            </a:r>
            <a:r>
              <a:rPr lang="hu-HU" sz="1100" dirty="0"/>
              <a:t>Software AG </a:t>
            </a:r>
            <a:r>
              <a:rPr lang="hu-HU" sz="1100" u="sng" dirty="0" err="1"/>
              <a:t>Security</a:t>
            </a:r>
            <a:r>
              <a:rPr lang="hu-HU" sz="1100" u="sng" dirty="0"/>
              <a:t> Blog (2017), 8,400 </a:t>
            </a:r>
            <a:r>
              <a:rPr lang="hu-HU" sz="1100" u="sng" dirty="0" err="1"/>
              <a:t>new</a:t>
            </a:r>
            <a:r>
              <a:rPr lang="hu-HU" sz="1100" u="sng" dirty="0"/>
              <a:t> Android </a:t>
            </a:r>
            <a:r>
              <a:rPr lang="hu-HU" sz="1100" u="sng" dirty="0" err="1"/>
              <a:t>malware</a:t>
            </a:r>
            <a:r>
              <a:rPr lang="hu-HU" sz="1100" u="sng" dirty="0"/>
              <a:t> </a:t>
            </a:r>
            <a:r>
              <a:rPr lang="hu-HU" sz="1100" u="sng" dirty="0" err="1"/>
              <a:t>samples</a:t>
            </a:r>
            <a:r>
              <a:rPr lang="hu-HU" sz="1100" u="sng" dirty="0"/>
              <a:t> </a:t>
            </a:r>
            <a:r>
              <a:rPr lang="hu-HU" sz="1100" u="sng" dirty="0" err="1"/>
              <a:t>every</a:t>
            </a:r>
            <a:r>
              <a:rPr lang="hu-HU" sz="1100" u="sng" dirty="0"/>
              <a:t> </a:t>
            </a:r>
            <a:r>
              <a:rPr lang="hu-HU" sz="1100" u="sng" dirty="0" err="1"/>
              <a:t>day</a:t>
            </a:r>
            <a:r>
              <a:rPr lang="hu-HU" sz="1100" u="sng" dirty="0"/>
              <a:t>, Letöltve: </a:t>
            </a:r>
            <a:r>
              <a:rPr lang="hu-HU" sz="1100" u="sng" dirty="0">
                <a:hlinkClick r:id="rId8"/>
              </a:rPr>
              <a:t>https://blog.gdatasoftware.com/2017/04/29712-8-400-new-android-malware-samples-every-day</a:t>
            </a:r>
            <a:r>
              <a:rPr lang="hu-HU" sz="1100" u="sng" dirty="0"/>
              <a:t>, </a:t>
            </a:r>
            <a:r>
              <a:rPr lang="hu-HU" sz="1100" dirty="0"/>
              <a:t>(Utolsó letöltés: 2017.06.02.)</a:t>
            </a:r>
          </a:p>
          <a:p>
            <a:r>
              <a:rPr lang="hu-HU" sz="1100" dirty="0"/>
              <a:t> </a:t>
            </a:r>
          </a:p>
          <a:p>
            <a:r>
              <a:rPr lang="hu-HU" sz="1100" dirty="0" err="1"/>
              <a:t>Ponemon</a:t>
            </a:r>
            <a:r>
              <a:rPr lang="hu-HU" sz="1100" dirty="0"/>
              <a:t> Institute 2016, </a:t>
            </a:r>
            <a:r>
              <a:rPr lang="hu-HU" sz="1100" dirty="0" err="1"/>
              <a:t>State</a:t>
            </a:r>
            <a:r>
              <a:rPr lang="hu-HU" sz="1100" dirty="0"/>
              <a:t> of </a:t>
            </a:r>
            <a:r>
              <a:rPr lang="hu-HU" sz="1100" dirty="0" err="1"/>
              <a:t>the</a:t>
            </a:r>
            <a:r>
              <a:rPr lang="hu-HU" sz="1100" dirty="0"/>
              <a:t> </a:t>
            </a:r>
            <a:r>
              <a:rPr lang="hu-HU" sz="1100" dirty="0" err="1"/>
              <a:t>Endpoint</a:t>
            </a:r>
            <a:r>
              <a:rPr lang="hu-HU" sz="1100" dirty="0"/>
              <a:t> </a:t>
            </a:r>
            <a:r>
              <a:rPr lang="hu-HU" sz="1100" dirty="0" err="1"/>
              <a:t>Report</a:t>
            </a:r>
            <a:r>
              <a:rPr lang="hu-HU" sz="1100" dirty="0"/>
              <a:t>, Letöltve: </a:t>
            </a:r>
            <a:r>
              <a:rPr lang="hu-HU" sz="1100" u="sng" dirty="0">
                <a:hlinkClick r:id="rId9" invalidUrl="http://www.ponemon.org/local/upload/file/2015 State of Endpoint Risk FINAL.pdf"/>
              </a:rPr>
              <a:t>http://www.ponemon.org/local/upload/file/2015%20State%20of%20Endpoint%20Risk%20FINAL.pdf</a:t>
            </a:r>
            <a:r>
              <a:rPr lang="hu-HU" sz="1100" dirty="0"/>
              <a:t>, (Utolsó letöltés: 2017.06.02.)</a:t>
            </a:r>
          </a:p>
          <a:p>
            <a:r>
              <a:rPr lang="hu-HU" sz="1100" dirty="0"/>
              <a:t> </a:t>
            </a:r>
          </a:p>
          <a:p>
            <a:r>
              <a:rPr lang="hu-HU" sz="1100" dirty="0"/>
              <a:t>Neil J. </a:t>
            </a:r>
            <a:r>
              <a:rPr lang="hu-HU" sz="1100" dirty="0" err="1"/>
              <a:t>Rubenking</a:t>
            </a:r>
            <a:r>
              <a:rPr lang="hu-HU" sz="1100" dirty="0"/>
              <a:t> (2015), </a:t>
            </a:r>
            <a:r>
              <a:rPr lang="hu-HU" sz="1100" dirty="0" err="1"/>
              <a:t>Counterfeit</a:t>
            </a:r>
            <a:r>
              <a:rPr lang="hu-HU" sz="1100" dirty="0"/>
              <a:t> </a:t>
            </a:r>
            <a:r>
              <a:rPr lang="hu-HU" sz="1100" dirty="0" err="1"/>
              <a:t>Phones</a:t>
            </a:r>
            <a:r>
              <a:rPr lang="hu-HU" sz="1100" dirty="0"/>
              <a:t> </a:t>
            </a:r>
            <a:r>
              <a:rPr lang="hu-HU" sz="1100" dirty="0" err="1"/>
              <a:t>are</a:t>
            </a:r>
            <a:r>
              <a:rPr lang="hu-HU" sz="1100" dirty="0"/>
              <a:t> </a:t>
            </a:r>
            <a:r>
              <a:rPr lang="hu-HU" sz="1100" dirty="0" err="1"/>
              <a:t>Full</a:t>
            </a:r>
            <a:r>
              <a:rPr lang="hu-HU" sz="1100" dirty="0"/>
              <a:t> of </a:t>
            </a:r>
            <a:r>
              <a:rPr lang="hu-HU" sz="1100" dirty="0" err="1"/>
              <a:t>Surprising</a:t>
            </a:r>
            <a:r>
              <a:rPr lang="hu-HU" sz="1100" dirty="0"/>
              <a:t> </a:t>
            </a:r>
            <a:r>
              <a:rPr lang="hu-HU" sz="1100" dirty="0" err="1"/>
              <a:t>Dangers</a:t>
            </a:r>
            <a:r>
              <a:rPr lang="hu-HU" sz="1100" dirty="0"/>
              <a:t>, Letöltve: </a:t>
            </a:r>
            <a:r>
              <a:rPr lang="hu-HU" sz="1100" u="sng" dirty="0">
                <a:hlinkClick r:id="rId10"/>
              </a:rPr>
              <a:t>http://www.pcmag.com/article2/0,2817,2493707,00.asp</a:t>
            </a:r>
            <a:r>
              <a:rPr lang="hu-HU" sz="1100" u="sng" dirty="0"/>
              <a:t>, </a:t>
            </a:r>
            <a:r>
              <a:rPr lang="hu-HU" sz="1100" dirty="0"/>
              <a:t>(Utolsó letöltés: 2017.06.02.)</a:t>
            </a:r>
          </a:p>
          <a:p>
            <a:r>
              <a:rPr lang="hu-HU" sz="1100" dirty="0"/>
              <a:t> </a:t>
            </a:r>
          </a:p>
          <a:p>
            <a:r>
              <a:rPr lang="hu-HU" sz="1100" dirty="0" err="1"/>
              <a:t>TrendForce</a:t>
            </a:r>
            <a:r>
              <a:rPr lang="hu-HU" sz="1100" dirty="0"/>
              <a:t>, Press </a:t>
            </a:r>
            <a:r>
              <a:rPr lang="hu-HU" sz="1100" dirty="0" err="1"/>
              <a:t>Release</a:t>
            </a:r>
            <a:r>
              <a:rPr lang="hu-HU" sz="1100" dirty="0"/>
              <a:t>, (Jan. 2016), </a:t>
            </a:r>
            <a:r>
              <a:rPr lang="hu-HU" sz="1100" dirty="0" err="1"/>
              <a:t>TrendForce</a:t>
            </a:r>
            <a:r>
              <a:rPr lang="hu-HU" sz="1100" dirty="0"/>
              <a:t> </a:t>
            </a:r>
            <a:r>
              <a:rPr lang="hu-HU" sz="1100" dirty="0" err="1"/>
              <a:t>Says</a:t>
            </a:r>
            <a:r>
              <a:rPr lang="hu-HU" sz="1100" dirty="0"/>
              <a:t> </a:t>
            </a:r>
            <a:r>
              <a:rPr lang="hu-HU" sz="1100" dirty="0" err="1"/>
              <a:t>Huawei</a:t>
            </a:r>
            <a:r>
              <a:rPr lang="hu-HU" sz="1100" dirty="0"/>
              <a:t> Led </a:t>
            </a:r>
            <a:r>
              <a:rPr lang="hu-HU" sz="1100" dirty="0" err="1"/>
              <a:t>the</a:t>
            </a:r>
            <a:r>
              <a:rPr lang="hu-HU" sz="1100" dirty="0"/>
              <a:t> Global </a:t>
            </a:r>
            <a:r>
              <a:rPr lang="hu-HU" sz="1100" dirty="0" err="1"/>
              <a:t>Rise</a:t>
            </a:r>
            <a:r>
              <a:rPr lang="hu-HU" sz="1100" dirty="0"/>
              <a:t> of </a:t>
            </a:r>
            <a:r>
              <a:rPr lang="hu-HU" sz="1100" dirty="0" err="1"/>
              <a:t>Chinese</a:t>
            </a:r>
            <a:r>
              <a:rPr lang="hu-HU" sz="1100" dirty="0"/>
              <a:t> </a:t>
            </a:r>
            <a:r>
              <a:rPr lang="hu-HU" sz="1100" dirty="0" err="1"/>
              <a:t>Smartphone</a:t>
            </a:r>
            <a:r>
              <a:rPr lang="hu-HU" sz="1100" dirty="0"/>
              <a:t> </a:t>
            </a:r>
            <a:r>
              <a:rPr lang="hu-HU" sz="1100" dirty="0" err="1"/>
              <a:t>Brands</a:t>
            </a:r>
            <a:r>
              <a:rPr lang="hu-HU" sz="1100" dirty="0"/>
              <a:t> in 2015 </a:t>
            </a:r>
            <a:r>
              <a:rPr lang="hu-HU" sz="1100" dirty="0" err="1"/>
              <a:t>by</a:t>
            </a:r>
            <a:r>
              <a:rPr lang="hu-HU" sz="1100" dirty="0"/>
              <a:t> </a:t>
            </a:r>
            <a:r>
              <a:rPr lang="hu-HU" sz="1100" dirty="0" err="1"/>
              <a:t>Shipping</a:t>
            </a:r>
            <a:r>
              <a:rPr lang="hu-HU" sz="1100" dirty="0"/>
              <a:t> Over 100 Million </a:t>
            </a:r>
            <a:r>
              <a:rPr lang="hu-HU" sz="1100" dirty="0" err="1"/>
              <a:t>Units</a:t>
            </a:r>
            <a:r>
              <a:rPr lang="hu-HU" sz="1100" dirty="0"/>
              <a:t> </a:t>
            </a:r>
            <a:r>
              <a:rPr lang="hu-HU" sz="1100" dirty="0" err="1"/>
              <a:t>to</a:t>
            </a:r>
            <a:r>
              <a:rPr lang="hu-HU" sz="1100" dirty="0"/>
              <a:t> </a:t>
            </a:r>
            <a:r>
              <a:rPr lang="hu-HU" sz="1100" dirty="0" err="1"/>
              <a:t>Take</a:t>
            </a:r>
            <a:r>
              <a:rPr lang="hu-HU" sz="1100" dirty="0"/>
              <a:t> No. 3 </a:t>
            </a:r>
            <a:r>
              <a:rPr lang="hu-HU" sz="1100" dirty="0" err="1"/>
              <a:t>Worldwide</a:t>
            </a:r>
            <a:r>
              <a:rPr lang="hu-HU" sz="1100" dirty="0"/>
              <a:t>, Letöltve: </a:t>
            </a:r>
            <a:r>
              <a:rPr lang="hu-HU" sz="1100" u="sng" dirty="0">
                <a:hlinkClick r:id="rId11"/>
              </a:rPr>
              <a:t>http://press.trendforce.com/press/20160114-2265.html</a:t>
            </a:r>
            <a:r>
              <a:rPr lang="hu-HU" sz="1100" dirty="0"/>
              <a:t>, (Utolsó letöltés: 2017.06.02.)</a:t>
            </a:r>
          </a:p>
          <a:p>
            <a:endParaRPr lang="hu-HU" sz="11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10995831" y="6271488"/>
            <a:ext cx="1062155" cy="490599"/>
          </a:xfrm>
        </p:spPr>
        <p:txBody>
          <a:bodyPr/>
          <a:lstStyle/>
          <a:p>
            <a:fld id="{8FD191C9-3E96-4513-B074-5BC0CB3BACCB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1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gyezhető">
  <a:themeElements>
    <a:clrScheme name="Jegyezhető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Jegyezhető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pott anyagmint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TM03457503[[fn=Idézhető]]</Template>
  <TotalTime>2171</TotalTime>
  <Words>420</Words>
  <Application>Microsoft Macintosh PowerPoint</Application>
  <PresentationFormat>Szélesvásznú</PresentationFormat>
  <Paragraphs>93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Avenir Next</vt:lpstr>
      <vt:lpstr>Calibri</vt:lpstr>
      <vt:lpstr>Century Gothic</vt:lpstr>
      <vt:lpstr>Wingdings 2</vt:lpstr>
      <vt:lpstr>Jegyezhető</vt:lpstr>
      <vt:lpstr>Márkanélküli okostelefonok veszélyei </vt:lpstr>
      <vt:lpstr>Az okostelefon sikertermék </vt:lpstr>
      <vt:lpstr>A hamisításból fakadó károk és veszélyek </vt:lpstr>
      <vt:lpstr>A hamisítás virágzik... </vt:lpstr>
      <vt:lpstr>A hamisítás gazdasági hatásai </vt:lpstr>
      <vt:lpstr>A hacker-támadások célpontjai a mobil eszközök lettek</vt:lpstr>
      <vt:lpstr>A legveszélyeztetettebb platform az Android</vt:lpstr>
      <vt:lpstr>Összefoglaló – figyelmeztető trendek</vt:lpstr>
      <vt:lpstr>Felhasznált források</vt:lpstr>
      <vt:lpstr>PowerPoint bemutató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Tölgyesi Zsombor</dc:creator>
  <cp:lastModifiedBy>EDU_GCAJ_2003@diakoffice.onmicrosoft.com</cp:lastModifiedBy>
  <cp:revision>47</cp:revision>
  <dcterms:created xsi:type="dcterms:W3CDTF">2017-04-23T13:42:16Z</dcterms:created>
  <dcterms:modified xsi:type="dcterms:W3CDTF">2017-06-07T21:41:05Z</dcterms:modified>
</cp:coreProperties>
</file>