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58" r:id="rId4"/>
    <p:sldId id="273" r:id="rId5"/>
    <p:sldId id="269" r:id="rId6"/>
    <p:sldId id="281" r:id="rId7"/>
    <p:sldId id="283" r:id="rId8"/>
    <p:sldId id="274" r:id="rId9"/>
    <p:sldId id="268" r:id="rId10"/>
    <p:sldId id="275" r:id="rId11"/>
    <p:sldId id="270" r:id="rId12"/>
    <p:sldId id="287" r:id="rId13"/>
    <p:sldId id="288" r:id="rId14"/>
    <p:sldId id="284" r:id="rId15"/>
    <p:sldId id="285" r:id="rId16"/>
    <p:sldId id="271" r:id="rId17"/>
    <p:sldId id="276" r:id="rId18"/>
    <p:sldId id="272" r:id="rId19"/>
    <p:sldId id="291" r:id="rId20"/>
    <p:sldId id="279" r:id="rId21"/>
    <p:sldId id="280" r:id="rId22"/>
    <p:sldId id="257" r:id="rId23"/>
    <p:sldId id="264" r:id="rId24"/>
    <p:sldId id="277" r:id="rId25"/>
    <p:sldId id="278" r:id="rId26"/>
    <p:sldId id="290" r:id="rId27"/>
    <p:sldId id="293" r:id="rId28"/>
    <p:sldId id="294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72E"/>
    <a:srgbClr val="B01114"/>
    <a:srgbClr val="A85149"/>
    <a:srgbClr val="2B240B"/>
    <a:srgbClr val="2D417E"/>
    <a:srgbClr val="4F4A21"/>
    <a:srgbClr val="404040"/>
    <a:srgbClr val="8C9044"/>
    <a:srgbClr val="3B3114"/>
    <a:srgbClr val="272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TE\Szakkoli\Esetkurzus%202016-%20esetszimul&#225;ci&#243;\versenyt&#225;rselemz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TE\Szakkoli\Esetkurzus%202016-%20esetszimul&#225;ci&#243;\versenyt&#225;rselemz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k&#337;\Desktop\versenyt&#225;rselemz&#233;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ik&#337;\Desktop\versenyt&#225;rselemz&#233;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7852710513502"/>
          <c:y val="5.0506417775154501E-2"/>
          <c:w val="0.88157068435367114"/>
          <c:h val="0.8277445704465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13-42FA-9ED0-63AD845829A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13-42FA-9ED0-63AD845829A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13-42FA-9ED0-63AD845829A8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13-42FA-9ED0-63AD845829A8}"/>
              </c:ext>
            </c:extLst>
          </c:dPt>
          <c:dPt>
            <c:idx val="4"/>
            <c:invertIfNegative val="0"/>
            <c:bubble3D val="0"/>
            <c:spPr>
              <a:solidFill>
                <a:srgbClr val="394D8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13-42FA-9ED0-63AD845829A8}"/>
              </c:ext>
            </c:extLst>
          </c:dPt>
          <c:dPt>
            <c:idx val="5"/>
            <c:invertIfNegative val="0"/>
            <c:bubble3D val="0"/>
            <c:spPr>
              <a:solidFill>
                <a:srgbClr val="394D8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13-42FA-9ED0-63AD845829A8}"/>
              </c:ext>
            </c:extLst>
          </c:dPt>
          <c:dPt>
            <c:idx val="6"/>
            <c:invertIfNegative val="0"/>
            <c:bubble3D val="0"/>
            <c:spPr>
              <a:solidFill>
                <a:srgbClr val="394D8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B13-42FA-9ED0-63AD845829A8}"/>
              </c:ext>
            </c:extLst>
          </c:dPt>
          <c:cat>
            <c:strRef>
              <c:f>Munka2!$A$10:$G$10</c:f>
              <c:strCache>
                <c:ptCount val="7"/>
                <c:pt idx="0">
                  <c:v>Franciaország</c:v>
                </c:pt>
                <c:pt idx="1">
                  <c:v>Olaszország</c:v>
                </c:pt>
                <c:pt idx="2">
                  <c:v>Spanyolország</c:v>
                </c:pt>
                <c:pt idx="3">
                  <c:v>Egyes Államok</c:v>
                </c:pt>
                <c:pt idx="4">
                  <c:v>Kína</c:v>
                </c:pt>
                <c:pt idx="5">
                  <c:v>Chile</c:v>
                </c:pt>
                <c:pt idx="6">
                  <c:v>Portugália</c:v>
                </c:pt>
              </c:strCache>
            </c:strRef>
          </c:cat>
          <c:val>
            <c:numRef>
              <c:f>Munka2!$A$14:$G$14</c:f>
              <c:numCache>
                <c:formatCode>0%</c:formatCode>
                <c:ptCount val="7"/>
                <c:pt idx="0">
                  <c:v>-0.2807017543859649</c:v>
                </c:pt>
                <c:pt idx="1">
                  <c:v>-0.21568627450980393</c:v>
                </c:pt>
                <c:pt idx="2">
                  <c:v>-0.24390243902439024</c:v>
                </c:pt>
                <c:pt idx="3">
                  <c:v>-4.7619047619047616E-2</c:v>
                </c:pt>
                <c:pt idx="4">
                  <c:v>0.23076923076923078</c:v>
                </c:pt>
                <c:pt idx="5">
                  <c:v>0.5</c:v>
                </c:pt>
                <c:pt idx="6">
                  <c:v>1.1111111111111072E-2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13-42FA-9ED0-63AD84582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77736120"/>
        <c:axId val="277731808"/>
      </c:barChart>
      <c:catAx>
        <c:axId val="27773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7731808"/>
        <c:crosses val="autoZero"/>
        <c:auto val="1"/>
        <c:lblAlgn val="ctr"/>
        <c:lblOffset val="100"/>
        <c:noMultiLvlLbl val="0"/>
      </c:catAx>
      <c:valAx>
        <c:axId val="27773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2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7736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24-43D4-A0C1-555FEA8372D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24-43D4-A0C1-555FEA8372D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24-43D4-A0C1-555FEA8372D5}"/>
              </c:ext>
            </c:extLst>
          </c:dPt>
          <c:dPt>
            <c:idx val="3"/>
            <c:invertIfNegative val="0"/>
            <c:bubble3D val="0"/>
            <c:spPr>
              <a:solidFill>
                <a:srgbClr val="485C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24-43D4-A0C1-555FEA8372D5}"/>
              </c:ext>
            </c:extLst>
          </c:dPt>
          <c:dPt>
            <c:idx val="4"/>
            <c:invertIfNegative val="0"/>
            <c:bubble3D val="0"/>
            <c:spPr>
              <a:solidFill>
                <a:srgbClr val="485C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24-43D4-A0C1-555FEA8372D5}"/>
              </c:ext>
            </c:extLst>
          </c:dPt>
          <c:dPt>
            <c:idx val="5"/>
            <c:invertIfNegative val="0"/>
            <c:bubble3D val="0"/>
            <c:spPr>
              <a:solidFill>
                <a:srgbClr val="485C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024-43D4-A0C1-555FEA8372D5}"/>
              </c:ext>
            </c:extLst>
          </c:dPt>
          <c:dPt>
            <c:idx val="6"/>
            <c:invertIfNegative val="0"/>
            <c:bubble3D val="0"/>
            <c:spPr>
              <a:solidFill>
                <a:srgbClr val="485C1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024-43D4-A0C1-555FEA8372D5}"/>
              </c:ext>
            </c:extLst>
          </c:dPt>
          <c:cat>
            <c:strRef>
              <c:f>Munka2!$A$2:$G$2</c:f>
              <c:strCache>
                <c:ptCount val="7"/>
                <c:pt idx="0">
                  <c:v>Franciaország</c:v>
                </c:pt>
                <c:pt idx="1">
                  <c:v>Olaszország</c:v>
                </c:pt>
                <c:pt idx="2">
                  <c:v>Spanyolország</c:v>
                </c:pt>
                <c:pt idx="3">
                  <c:v>Egyes Államok</c:v>
                </c:pt>
                <c:pt idx="4">
                  <c:v>Kína</c:v>
                </c:pt>
                <c:pt idx="5">
                  <c:v>Chile</c:v>
                </c:pt>
                <c:pt idx="6">
                  <c:v>Portugália</c:v>
                </c:pt>
              </c:strCache>
            </c:strRef>
          </c:cat>
          <c:val>
            <c:numRef>
              <c:f>Munka2!$A$6:$G$6</c:f>
              <c:numCache>
                <c:formatCode>0%</c:formatCode>
                <c:ptCount val="7"/>
                <c:pt idx="0">
                  <c:v>-0.23076923076923078</c:v>
                </c:pt>
                <c:pt idx="1">
                  <c:v>-0.22580645161290322</c:v>
                </c:pt>
                <c:pt idx="2">
                  <c:v>-0.2857142857142857</c:v>
                </c:pt>
                <c:pt idx="3">
                  <c:v>0.22727272727272727</c:v>
                </c:pt>
                <c:pt idx="4">
                  <c:v>0.44444444444444442</c:v>
                </c:pt>
                <c:pt idx="5">
                  <c:v>5.0000000000000044E-2</c:v>
                </c:pt>
                <c:pt idx="6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024-43D4-A0C1-555FEA837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77733768"/>
        <c:axId val="277733376"/>
      </c:barChart>
      <c:catAx>
        <c:axId val="277733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7733376"/>
        <c:crosses val="autoZero"/>
        <c:auto val="1"/>
        <c:lblAlgn val="ctr"/>
        <c:lblOffset val="100"/>
        <c:noMultiLvlLbl val="0"/>
      </c:catAx>
      <c:valAx>
        <c:axId val="2777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2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7733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7D7E36"/>
            </a:solidFill>
            <a:ln>
              <a:noFill/>
            </a:ln>
            <a:effectLst/>
          </c:spPr>
          <c:invertIfNegative val="0"/>
          <c:cat>
            <c:numRef>
              <c:f>Munka3!$F$27:$N$27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Munka3!$F$28:$N$28</c:f>
              <c:numCache>
                <c:formatCode>General</c:formatCode>
                <c:ptCount val="9"/>
                <c:pt idx="0">
                  <c:v>133058000</c:v>
                </c:pt>
                <c:pt idx="1">
                  <c:v>123438000</c:v>
                </c:pt>
                <c:pt idx="2">
                  <c:v>124055189.99999999</c:v>
                </c:pt>
                <c:pt idx="3">
                  <c:v>124675465.94999997</c:v>
                </c:pt>
                <c:pt idx="4">
                  <c:v>125298843.27974996</c:v>
                </c:pt>
                <c:pt idx="5">
                  <c:v>125925337.49614869</c:v>
                </c:pt>
                <c:pt idx="6">
                  <c:v>126554964.18362942</c:v>
                </c:pt>
                <c:pt idx="7">
                  <c:v>127187739.00454755</c:v>
                </c:pt>
                <c:pt idx="8">
                  <c:v>127823677.69957027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0-4FD8-AFF8-9215B6350FC1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Munka3!$F$27:$N$27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Munka3!$F$29:$N$29</c:f>
              <c:numCache>
                <c:formatCode>General</c:formatCode>
                <c:ptCount val="9"/>
                <c:pt idx="2">
                  <c:v>140178000</c:v>
                </c:pt>
                <c:pt idx="3">
                  <c:v>148544493.27974996</c:v>
                </c:pt>
                <c:pt idx="4">
                  <c:v>159210937.49614871</c:v>
                </c:pt>
                <c:pt idx="5">
                  <c:v>160006992.18362939</c:v>
                </c:pt>
                <c:pt idx="6">
                  <c:v>160807027.14454755</c:v>
                </c:pt>
                <c:pt idx="7">
                  <c:v>161611062.28027025</c:v>
                </c:pt>
                <c:pt idx="8">
                  <c:v>162419117.59167159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80-4FD8-AFF8-9215B6350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735728"/>
        <c:axId val="277736512"/>
      </c:barChart>
      <c:catAx>
        <c:axId val="27773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7736512"/>
        <c:crosses val="autoZero"/>
        <c:auto val="1"/>
        <c:lblAlgn val="ctr"/>
        <c:lblOffset val="100"/>
        <c:noMultiLvlLbl val="0"/>
      </c:catAx>
      <c:valAx>
        <c:axId val="27773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773572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Munka5!$E$15</c:f>
              <c:strCache>
                <c:ptCount val="1"/>
                <c:pt idx="0">
                  <c:v>Árbevétel</c:v>
                </c:pt>
              </c:strCache>
            </c:strRef>
          </c:tx>
          <c:spPr>
            <a:solidFill>
              <a:srgbClr val="48629F"/>
            </a:solidFill>
            <a:ln>
              <a:noFill/>
            </a:ln>
            <a:effectLst/>
          </c:spPr>
          <c:invertIfNegative val="0"/>
          <c:cat>
            <c:numRef>
              <c:f>Munka5!$F$14:$L$14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Munka5!$F$15:$L$15</c:f>
              <c:numCache>
                <c:formatCode>General</c:formatCode>
                <c:ptCount val="7"/>
                <c:pt idx="0">
                  <c:v>16740000</c:v>
                </c:pt>
                <c:pt idx="1">
                  <c:v>23130000</c:v>
                </c:pt>
                <c:pt idx="2">
                  <c:v>33120000</c:v>
                </c:pt>
                <c:pt idx="3">
                  <c:v>33285599.999999996</c:v>
                </c:pt>
                <c:pt idx="4">
                  <c:v>33452027.999999993</c:v>
                </c:pt>
                <c:pt idx="5">
                  <c:v>33619288.139999986</c:v>
                </c:pt>
                <c:pt idx="6">
                  <c:v>33787384.58069998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B-444E-8EF8-AD5B4D3A2C52}"/>
            </c:ext>
          </c:extLst>
        </c:ser>
        <c:ser>
          <c:idx val="1"/>
          <c:order val="1"/>
          <c:tx>
            <c:strRef>
              <c:f>Munka5!$E$16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Munka5!$F$14:$L$14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Munka5!$F$16:$L$16</c:f>
              <c:numCache>
                <c:formatCode>General</c:formatCode>
                <c:ptCount val="7"/>
                <c:pt idx="0">
                  <c:v>-7000000</c:v>
                </c:pt>
                <c:pt idx="1">
                  <c:v>4532600</c:v>
                </c:pt>
                <c:pt idx="2">
                  <c:v>8688800</c:v>
                </c:pt>
                <c:pt idx="3">
                  <c:v>8854399.9999999963</c:v>
                </c:pt>
                <c:pt idx="4">
                  <c:v>9020827.9999999925</c:v>
                </c:pt>
                <c:pt idx="5">
                  <c:v>9188088.1399999857</c:v>
                </c:pt>
                <c:pt idx="6">
                  <c:v>9356184.5806999803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2B-444E-8EF8-AD5B4D3A2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736904"/>
        <c:axId val="277730240"/>
      </c:barChart>
      <c:catAx>
        <c:axId val="27773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7730240"/>
        <c:crosses val="autoZero"/>
        <c:auto val="1"/>
        <c:lblAlgn val="ctr"/>
        <c:lblOffset val="100"/>
        <c:noMultiLvlLbl val="0"/>
      </c:catAx>
      <c:valAx>
        <c:axId val="27773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773690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Változtatások nélkül</c:v>
          </c:tx>
          <c:spPr>
            <a:ln w="38100" cap="rnd">
              <a:solidFill>
                <a:srgbClr val="6E672E"/>
              </a:solidFill>
              <a:round/>
            </a:ln>
            <a:effectLst/>
          </c:spPr>
          <c:marker>
            <c:symbol val="none"/>
          </c:marker>
          <c:cat>
            <c:numRef>
              <c:f>'export számolás'!$D$30:$M$30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'export számolás'!$D$31:$M$31</c:f>
              <c:numCache>
                <c:formatCode>_-* #,##0\ _H_U_F_-;\-* #,##0\ _H_U_F_-;_-* "-"??\ _H_U_F_-;_-@_-</c:formatCode>
                <c:ptCount val="10"/>
                <c:pt idx="0">
                  <c:v>90569000</c:v>
                </c:pt>
                <c:pt idx="1">
                  <c:v>114267000</c:v>
                </c:pt>
                <c:pt idx="2">
                  <c:v>133058000</c:v>
                </c:pt>
                <c:pt idx="3">
                  <c:v>123438000</c:v>
                </c:pt>
                <c:pt idx="4">
                  <c:v>132078660.00000001</c:v>
                </c:pt>
                <c:pt idx="5">
                  <c:v>141324166.20000002</c:v>
                </c:pt>
                <c:pt idx="6">
                  <c:v>151216857.83400002</c:v>
                </c:pt>
                <c:pt idx="7">
                  <c:v>161802037.88238004</c:v>
                </c:pt>
                <c:pt idx="8">
                  <c:v>173128180.53414664</c:v>
                </c:pt>
                <c:pt idx="9">
                  <c:v>185247153.17153692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15-4E78-A09C-8C27075BE751}"/>
            </c:ext>
          </c:extLst>
        </c:ser>
        <c:ser>
          <c:idx val="1"/>
          <c:order val="1"/>
          <c:tx>
            <c:v>Változtatások eszközölésével</c:v>
          </c:tx>
          <c:spPr>
            <a:ln w="57150" cap="rnd">
              <a:solidFill>
                <a:srgbClr val="B01114"/>
              </a:solidFill>
              <a:round/>
            </a:ln>
            <a:effectLst/>
          </c:spPr>
          <c:marker>
            <c:symbol val="none"/>
          </c:marker>
          <c:cat>
            <c:numRef>
              <c:f>'export számolás'!$D$30:$M$30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'export számolás'!$D$32:$M$32</c:f>
              <c:numCache>
                <c:formatCode>_-* #,##0\ _H_U_F_-;\-* #,##0\ _H_U_F_-;_-* "-"??\ _H_U_F_-;_-@_-</c:formatCode>
                <c:ptCount val="10"/>
                <c:pt idx="0">
                  <c:v>90569000</c:v>
                </c:pt>
                <c:pt idx="1">
                  <c:v>114267000</c:v>
                </c:pt>
                <c:pt idx="2">
                  <c:v>133058000</c:v>
                </c:pt>
                <c:pt idx="3">
                  <c:v>123438000</c:v>
                </c:pt>
                <c:pt idx="4">
                  <c:v>159675673</c:v>
                </c:pt>
                <c:pt idx="5">
                  <c:v>186166180.20000002</c:v>
                </c:pt>
                <c:pt idx="6">
                  <c:v>216903872.83400002</c:v>
                </c:pt>
                <c:pt idx="7">
                  <c:v>233082153.88238004</c:v>
                </c:pt>
                <c:pt idx="8">
                  <c:v>250002225.53414664</c:v>
                </c:pt>
                <c:pt idx="9">
                  <c:v>273143459.31153691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15-4E78-A09C-8C27075BE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730456"/>
        <c:axId val="278729672"/>
      </c:lineChart>
      <c:catAx>
        <c:axId val="27873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18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8729672"/>
        <c:crosses val="autoZero"/>
        <c:auto val="1"/>
        <c:lblAlgn val="ctr"/>
        <c:lblOffset val="100"/>
        <c:noMultiLvlLbl val="0"/>
      </c:catAx>
      <c:valAx>
        <c:axId val="27872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27873045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ctr">
                  <a:defRPr lang="hu-HU" sz="18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1800" b="1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0.10625</cdr:x>
      <cdr:y>0.49869</cdr:y>
    </cdr:from>
    <cdr:to>
      <cdr:x>0.98661</cdr:x>
      <cdr:y>0.49869</cdr:y>
    </cdr:to>
    <cdr:cxnSp macro="">
      <cdr:nvCxnSpPr>
        <cdr:cNvPr id="5" name="Egyenes összekötő 4"/>
        <cdr:cNvCxnSpPr/>
      </cdr:nvCxnSpPr>
      <cdr:spPr>
        <a:xfrm xmlns:a="http://schemas.openxmlformats.org/drawingml/2006/main">
          <a:off x="1295400" y="2529595"/>
          <a:ext cx="10733398" cy="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A6121-635D-4EC5-89DC-CB92EE66F828}" type="datetimeFigureOut">
              <a:rPr lang="hu-HU" smtClean="0"/>
              <a:t>2017.07.29.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DB01-6669-4760-AC3B-A27EE3A4F1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74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DB86-C4D6-478C-8122-8A688B982CA8}" type="datetime1">
              <a:rPr lang="hu-HU" smtClean="0"/>
              <a:t>2017.07.29.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05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388D-6FB9-42F7-BFCC-EA275C60D1BA}" type="datetime1">
              <a:rPr lang="hu-HU" smtClean="0"/>
              <a:t>2017.07.29.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08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7CAE-DA7B-4C30-A21B-B7369137452C}" type="datetime1">
              <a:rPr lang="hu-HU" smtClean="0"/>
              <a:t>2017.07.29.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71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6478-D803-4B97-B2FF-5C400BCCEBC1}" type="datetime1">
              <a:rPr lang="hu-HU" smtClean="0"/>
              <a:t>2017.07.29.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70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BE75-C6FB-4149-8548-D9C4C5A16BA7}" type="datetime1">
              <a:rPr lang="hu-HU" smtClean="0"/>
              <a:t>2017.07.29.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1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220-C4A5-4DB2-B87E-FBF636064384}" type="datetime1">
              <a:rPr lang="hu-HU" smtClean="0"/>
              <a:t>2017.07.29.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12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E60-A3D8-42DA-9492-18B11F72A38A}" type="datetime1">
              <a:rPr lang="hu-HU" smtClean="0"/>
              <a:t>2017.07.29.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16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63A-B379-4E29-9BC1-0B8353DF7572}" type="datetime1">
              <a:rPr lang="hu-HU" smtClean="0"/>
              <a:t>2017.07.29.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45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0FF7-7253-4703-9D24-C597482EDEE3}" type="datetime1">
              <a:rPr lang="hu-HU" smtClean="0"/>
              <a:t>2017.07.29.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07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5A38-C9B0-4150-8EC6-344902818381}" type="datetime1">
              <a:rPr lang="hu-HU" smtClean="0"/>
              <a:t>2017.07.29.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2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8B0-AE70-4EB6-AC29-DE056EC9DC89}" type="datetime1">
              <a:rPr lang="hu-HU" smtClean="0"/>
              <a:t>2017.07.29.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1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AD49-2A54-4338-9B01-4D21B4CA7BF0}" type="datetime1">
              <a:rPr lang="hu-HU" smtClean="0"/>
              <a:t>2017.07.29.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9607-6AFC-4CCA-8E29-47E73C11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34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>
          <a:xfrm>
            <a:off x="0" y="2463"/>
            <a:ext cx="2590800" cy="706643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-1"/>
            <a:ext cx="12192000" cy="1440875"/>
            <a:chOff x="0" y="-1"/>
            <a:chExt cx="12192000" cy="14408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olyamatábra: Lyukkártya 4"/>
            <p:cNvSpPr/>
            <p:nvPr/>
          </p:nvSpPr>
          <p:spPr>
            <a:xfrm>
              <a:off x="0" y="-1"/>
              <a:ext cx="12192000" cy="908153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olyamatábra: Lyukkártya 6"/>
            <p:cNvSpPr/>
            <p:nvPr/>
          </p:nvSpPr>
          <p:spPr>
            <a:xfrm>
              <a:off x="0" y="1031480"/>
              <a:ext cx="12192000" cy="409394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45" y="27710"/>
            <a:ext cx="1925780" cy="13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483927"/>
            <a:ext cx="12192000" cy="374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3854" y="6470072"/>
            <a:ext cx="608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Papp Eszter // Várnai Enikő // </a:t>
            </a:r>
            <a:r>
              <a:rPr lang="hu-H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Georgiou</a:t>
            </a:r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Nikosz</a:t>
            </a:r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 // </a:t>
            </a:r>
            <a:r>
              <a:rPr lang="hu-H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Pasitka</a:t>
            </a:r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 Ármin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3854" y="174339"/>
            <a:ext cx="390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Megittuk az </a:t>
            </a:r>
            <a:r>
              <a:rPr lang="hu-HU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összESET</a:t>
            </a:r>
            <a:endParaRPr lang="hu-H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12619" y="2745352"/>
            <a:ext cx="321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megbízhatóság.minőség.érték</a:t>
            </a:r>
            <a:endParaRPr lang="hu-H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12619" y="2200620"/>
            <a:ext cx="390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Arial Narrow" panose="020B0606020202030204" pitchFamily="34" charset="0"/>
              </a:rPr>
              <a:t>Heimann</a:t>
            </a:r>
            <a:r>
              <a:rPr lang="hu-HU" sz="3200" b="1" dirty="0">
                <a:latin typeface="Arial Narrow" panose="020B0606020202030204" pitchFamily="34" charset="0"/>
              </a:rPr>
              <a:t> Pincészet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58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Agenda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117748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0" y="203929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0" y="2915473"/>
            <a:ext cx="2521527" cy="484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0" y="3791656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0" y="4711627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98762" y="1217521"/>
            <a:ext cx="164869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Helyzetelemzés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2342" y="2094097"/>
            <a:ext cx="23968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Problémák azonosítása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76642" y="2946977"/>
            <a:ext cx="216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Stratégiai javaslataink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80155" y="3864738"/>
            <a:ext cx="148590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Hatáselemzés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0" y="4629734"/>
            <a:ext cx="252152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Kockázatelemzés, megvalósítás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804073" y="1177480"/>
            <a:ext cx="408709" cy="4056694"/>
            <a:chOff x="11540837" y="1177480"/>
            <a:chExt cx="671945" cy="4017873"/>
          </a:xfrm>
        </p:grpSpPr>
        <p:sp>
          <p:nvSpPr>
            <p:cNvPr id="34" name="Téglalap 33"/>
            <p:cNvSpPr/>
            <p:nvPr/>
          </p:nvSpPr>
          <p:spPr>
            <a:xfrm>
              <a:off x="11554692" y="1177480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11554692" y="20363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11540837" y="2915473"/>
              <a:ext cx="651163" cy="484909"/>
            </a:xfrm>
            <a:prstGeom prst="rect">
              <a:avLst/>
            </a:prstGeom>
            <a:solidFill>
              <a:srgbClr val="A85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11561619" y="38024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11554692" y="4710444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122" name="Picture 2" descr="http://www.heimann.hu/static/image-store/30/240/lar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" b="17917"/>
          <a:stretch/>
        </p:blipFill>
        <p:spPr bwMode="auto">
          <a:xfrm>
            <a:off x="3727575" y="1190096"/>
            <a:ext cx="7899853" cy="40440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10</a:t>
            </a:fld>
            <a:endParaRPr lang="hu-HU"/>
          </a:p>
        </p:txBody>
      </p:sp>
      <p:sp>
        <p:nvSpPr>
          <p:cNvPr id="31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10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8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heimann barbár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48" y="3835373"/>
            <a:ext cx="672036" cy="26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imann-fuxli-2015.jpg (458×458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1" t="3399" r="36633" b="-1"/>
          <a:stretch/>
        </p:blipFill>
        <p:spPr bwMode="auto">
          <a:xfrm>
            <a:off x="2867888" y="3586202"/>
            <a:ext cx="886696" cy="3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4519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 marketingstratégia újragondolása elkerülhetetlen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zövegdoboz 25"/>
          <p:cNvSpPr txBox="1"/>
          <p:nvPr/>
        </p:nvSpPr>
        <p:spPr>
          <a:xfrm>
            <a:off x="399738" y="1233656"/>
            <a:ext cx="11392524" cy="830997"/>
          </a:xfrm>
          <a:prstGeom prst="rect">
            <a:avLst/>
          </a:prstGeom>
          <a:noFill/>
          <a:ln w="38100">
            <a:solidFill>
              <a:srgbClr val="AF11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Heimann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Zoltánnak szívügye a szekszárdi borvidék népszerűsítése, amellyel együtt saját vállalata is fejlődhet.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699153" y="2208473"/>
            <a:ext cx="4765974" cy="78006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Saját és regionális márka erősítés</a:t>
            </a:r>
          </a:p>
        </p:txBody>
      </p:sp>
      <p:sp>
        <p:nvSpPr>
          <p:cNvPr id="28" name="Téglalap 27"/>
          <p:cNvSpPr/>
          <p:nvPr/>
        </p:nvSpPr>
        <p:spPr>
          <a:xfrm>
            <a:off x="9324112" y="2208473"/>
            <a:ext cx="2789653" cy="78006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Prémium termékek</a:t>
            </a:r>
          </a:p>
        </p:txBody>
      </p:sp>
      <p:sp>
        <p:nvSpPr>
          <p:cNvPr id="29" name="Téglalap 28"/>
          <p:cNvSpPr/>
          <p:nvPr/>
        </p:nvSpPr>
        <p:spPr>
          <a:xfrm>
            <a:off x="81078" y="2208473"/>
            <a:ext cx="2786807" cy="78006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Szekszárd-imázs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3331456"/>
            <a:ext cx="2786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Közös imázs jegyek viselése</a:t>
            </a:r>
          </a:p>
          <a:p>
            <a:endParaRPr lang="hu-HU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err="1">
                <a:latin typeface="Arial Narrow" panose="020B0606020202030204" pitchFamily="34" charset="0"/>
              </a:rPr>
              <a:t>Fuxli</a:t>
            </a:r>
            <a:r>
              <a:rPr lang="hu-HU" sz="2000" b="1" dirty="0">
                <a:latin typeface="Arial Narrow" panose="020B0606020202030204" pitchFamily="34" charset="0"/>
              </a:rPr>
              <a:t>, mint regionális  terméknév</a:t>
            </a:r>
          </a:p>
          <a:p>
            <a:endParaRPr lang="hu-HU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Regionális rendezvényeken való részvétel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9268698" y="3228756"/>
            <a:ext cx="2992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Magasan iskolázott fogyasztók költik legtöbbet borra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Fogyasztói igények alakítása személyes eseményekkel, borestekkel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Prémium kategória erősítése (</a:t>
            </a:r>
            <a:r>
              <a:rPr lang="hu-HU" sz="2000" b="1" dirty="0" err="1">
                <a:latin typeface="Arial Narrow" panose="020B0606020202030204" pitchFamily="34" charset="0"/>
              </a:rPr>
              <a:t>Agnus</a:t>
            </a:r>
            <a:r>
              <a:rPr lang="hu-HU" sz="2000" b="1" dirty="0">
                <a:latin typeface="Arial Narrow" panose="020B0606020202030204" pitchFamily="34" charset="0"/>
              </a:rPr>
              <a:t>, Barbár)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>
              <a:latin typeface="Arial Narrow" panose="020B0606020202030204" pitchFamily="34" charset="0"/>
            </a:endParaRPr>
          </a:p>
          <a:p>
            <a:endParaRPr lang="hu-HU" sz="2000" b="1" dirty="0">
              <a:latin typeface="Arial Narrow" panose="020B060602020203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699153" y="2940013"/>
            <a:ext cx="4765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Régió hűség kihasználása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Férfiak költik a legtöbbet, de nők is havi rendszerességgel vásárolnak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Könnyedebb borok előtérbe kerülése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Környezettudatosság terjedése</a:t>
            </a:r>
          </a:p>
        </p:txBody>
      </p:sp>
      <p:sp>
        <p:nvSpPr>
          <p:cNvPr id="2" name="Háromszög 1"/>
          <p:cNvSpPr/>
          <p:nvPr/>
        </p:nvSpPr>
        <p:spPr>
          <a:xfrm rot="10800000">
            <a:off x="4253331" y="4550419"/>
            <a:ext cx="3810013" cy="38814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3713013" y="4844266"/>
            <a:ext cx="4765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Online jelenlét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Webshop felületen történő értékesítés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>
                <a:latin typeface="Arial Narrow" panose="020B0606020202030204" pitchFamily="34" charset="0"/>
              </a:rPr>
              <a:t>Rosé</a:t>
            </a:r>
            <a:r>
              <a:rPr lang="hu-HU" sz="2000" b="1" dirty="0">
                <a:latin typeface="Arial Narrow" panose="020B0606020202030204" pitchFamily="34" charset="0"/>
              </a:rPr>
              <a:t>, mint felfutó trend kihasználása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>
                <a:latin typeface="Arial Narrow" panose="020B0606020202030204" pitchFamily="34" charset="0"/>
              </a:rPr>
              <a:t>Biodinamikus</a:t>
            </a:r>
            <a:r>
              <a:rPr lang="hu-HU" sz="2000" b="1" dirty="0">
                <a:latin typeface="Arial Narrow" panose="020B0606020202030204" pitchFamily="34" charset="0"/>
              </a:rPr>
              <a:t> gazdálkodás, kísérleti fázis, kóstoltatás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>
              <a:latin typeface="Arial Narrow" panose="020B0606020202030204" pitchFamily="34" charset="0"/>
            </a:endParaRPr>
          </a:p>
          <a:p>
            <a:endParaRPr lang="hu-HU" sz="2000" b="1" dirty="0">
              <a:latin typeface="Arial Narrow" panose="020B060602020203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11</a:t>
            </a:fld>
            <a:endParaRPr lang="hu-HU"/>
          </a:p>
        </p:txBody>
      </p:sp>
      <p:sp>
        <p:nvSpPr>
          <p:cNvPr id="25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11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7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Exportértékesítésre szánt mennyiség kibővítése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Jobbra nyíl 8"/>
          <p:cNvSpPr/>
          <p:nvPr/>
        </p:nvSpPr>
        <p:spPr>
          <a:xfrm>
            <a:off x="380480" y="1032413"/>
            <a:ext cx="2637431" cy="1119892"/>
          </a:xfrm>
          <a:prstGeom prst="rightArrow">
            <a:avLst/>
          </a:prstGeom>
          <a:solidFill>
            <a:srgbClr val="2E4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Célunk :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605901" y="1149898"/>
            <a:ext cx="8475260" cy="1075066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7 év alatt a jelenlegi 10%- </a:t>
            </a:r>
            <a:r>
              <a:rPr lang="hu-HU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os</a:t>
            </a:r>
            <a:r>
              <a:rPr lang="hu-H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exportértékesítést 20%-ra emelni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80480" y="2340347"/>
            <a:ext cx="11700681" cy="479948"/>
          </a:xfrm>
          <a:prstGeom prst="roundRect">
            <a:avLst/>
          </a:prstGeom>
          <a:solidFill>
            <a:srgbClr val="B0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Hogyan szeretnénk ezt megvalósítani ?</a:t>
            </a:r>
          </a:p>
        </p:txBody>
      </p:sp>
      <p:sp>
        <p:nvSpPr>
          <p:cNvPr id="14" name="Lefelé nyíl 13"/>
          <p:cNvSpPr/>
          <p:nvPr/>
        </p:nvSpPr>
        <p:spPr>
          <a:xfrm>
            <a:off x="4192137" y="2935677"/>
            <a:ext cx="3807725" cy="914091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4862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155114" y="3752784"/>
            <a:ext cx="2770496" cy="24752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Dúzsi Tamás Pincészetével, valamint a </a:t>
            </a:r>
            <a:r>
              <a:rPr lang="hu-HU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Takler</a:t>
            </a:r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Pincével közösen való exportálás</a:t>
            </a:r>
          </a:p>
        </p:txBody>
      </p:sp>
      <p:sp>
        <p:nvSpPr>
          <p:cNvPr id="42" name="Lekerekített téglalap 41"/>
          <p:cNvSpPr/>
          <p:nvPr/>
        </p:nvSpPr>
        <p:spPr>
          <a:xfrm>
            <a:off x="3044174" y="3849768"/>
            <a:ext cx="2776105" cy="2432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Gasztro</a:t>
            </a:r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hu-HU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on-trade</a:t>
            </a:r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) értékesítése csatorna előtérbe helyezése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938843" y="3849768"/>
            <a:ext cx="2770496" cy="22792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Prémium kategóriás borok exportálása</a:t>
            </a:r>
          </a:p>
        </p:txBody>
      </p:sp>
      <p:sp>
        <p:nvSpPr>
          <p:cNvPr id="44" name="Lekerekített téglalap 43"/>
          <p:cNvSpPr/>
          <p:nvPr/>
        </p:nvSpPr>
        <p:spPr>
          <a:xfrm>
            <a:off x="9291644" y="3849768"/>
            <a:ext cx="2629149" cy="24752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Célzott, erős online marketing kialakítás 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37" y="5166265"/>
            <a:ext cx="1183674" cy="118367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77" y="5390352"/>
            <a:ext cx="1002481" cy="1002481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3" y="5293266"/>
            <a:ext cx="1257363" cy="1257363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7" y="5549655"/>
            <a:ext cx="1166136" cy="851993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12</a:t>
            </a:fld>
            <a:endParaRPr lang="hu-HU"/>
          </a:p>
        </p:txBody>
      </p:sp>
      <p:sp>
        <p:nvSpPr>
          <p:cNvPr id="25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12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1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Exportértékesítésre  alkalmas borok, illetve megcélzott országok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kerekített téglalap 13"/>
          <p:cNvSpPr/>
          <p:nvPr/>
        </p:nvSpPr>
        <p:spPr>
          <a:xfrm>
            <a:off x="185328" y="1058734"/>
            <a:ext cx="1465512" cy="872629"/>
          </a:xfrm>
          <a:prstGeom prst="roundRect">
            <a:avLst/>
          </a:prstGeom>
          <a:solidFill>
            <a:srgbClr val="B0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 Narrow" panose="020B0606020202030204" pitchFamily="34" charset="0"/>
              </a:rPr>
              <a:t>Két fontos kérdés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1760187" y="1064937"/>
            <a:ext cx="1755707" cy="8664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01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Mit ?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Hova?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85328" y="2018259"/>
            <a:ext cx="5588906" cy="35453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86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Potenciális országok Európában:</a:t>
            </a:r>
          </a:p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Spanyolország, Németország, Oroszország, Egyesült Királyság, Franciaország, Portugália</a:t>
            </a:r>
          </a:p>
          <a:p>
            <a:pPr algn="ctr"/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932643" y="1093376"/>
            <a:ext cx="5952526" cy="4017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86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Az exportértékesítéshez kapcsolódó boroknál a következő szempontokat vettük figyelembe:</a:t>
            </a:r>
          </a:p>
          <a:p>
            <a:pPr algn="ctr"/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hu-H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minőség    |    termelt mennyiség     |     ár</a:t>
            </a:r>
          </a:p>
          <a:p>
            <a:pPr algn="ctr"/>
            <a:endParaRPr lang="hu-H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hu-H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6322655" y="2161095"/>
            <a:ext cx="5234968" cy="5810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felé nyíl 3"/>
          <p:cNvSpPr/>
          <p:nvPr/>
        </p:nvSpPr>
        <p:spPr>
          <a:xfrm>
            <a:off x="7554891" y="2866968"/>
            <a:ext cx="2770496" cy="723331"/>
          </a:xfrm>
          <a:prstGeom prst="downArrow">
            <a:avLst/>
          </a:prstGeom>
          <a:solidFill>
            <a:srgbClr val="486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/>
          </p:nvPr>
        </p:nvGraphicFramePr>
        <p:xfrm>
          <a:off x="6251518" y="3680185"/>
          <a:ext cx="5245929" cy="127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481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Barbár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Prémium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15000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895">
                <a:tc>
                  <a:txBody>
                    <a:bodyPr/>
                    <a:lstStyle/>
                    <a:p>
                      <a:r>
                        <a:rPr lang="hu-HU" sz="2000" b="1" dirty="0" err="1">
                          <a:latin typeface="Arial Narrow" panose="020B0606020202030204" pitchFamily="34" charset="0"/>
                        </a:rPr>
                        <a:t>Merlot</a:t>
                      </a:r>
                      <a:endParaRPr lang="hu-HU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Felső-közép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22000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895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Kadarka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Felső-közép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rial Narrow" panose="020B0606020202030204" pitchFamily="34" charset="0"/>
                        </a:rPr>
                        <a:t>27000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Szövegdoboz 19"/>
          <p:cNvSpPr txBox="1"/>
          <p:nvPr/>
        </p:nvSpPr>
        <p:spPr>
          <a:xfrm>
            <a:off x="229437" y="3232917"/>
            <a:ext cx="550068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 Narrow" panose="020B0606020202030204" pitchFamily="34" charset="0"/>
              </a:rPr>
              <a:t>Szempontok: piac mérete, kapcsolatok , piacpotenciál, trendek, borfogyasztási szokások</a:t>
            </a:r>
          </a:p>
        </p:txBody>
      </p:sp>
      <p:sp>
        <p:nvSpPr>
          <p:cNvPr id="23" name="Lefelé nyíl 22"/>
          <p:cNvSpPr/>
          <p:nvPr/>
        </p:nvSpPr>
        <p:spPr>
          <a:xfrm>
            <a:off x="1448343" y="3940803"/>
            <a:ext cx="2770496" cy="723331"/>
          </a:xfrm>
          <a:prstGeom prst="downArrow">
            <a:avLst/>
          </a:prstGeom>
          <a:solidFill>
            <a:srgbClr val="486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343737" y="4794736"/>
            <a:ext cx="1460561" cy="545172"/>
          </a:xfrm>
          <a:prstGeom prst="roundRect">
            <a:avLst/>
          </a:prstGeom>
          <a:solidFill>
            <a:srgbClr val="B0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Portugália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2208791" y="4794736"/>
            <a:ext cx="1460561" cy="545172"/>
          </a:xfrm>
          <a:prstGeom prst="roundRect">
            <a:avLst/>
          </a:prstGeom>
          <a:solidFill>
            <a:srgbClr val="B0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Németország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073845" y="4788501"/>
            <a:ext cx="1460561" cy="545172"/>
          </a:xfrm>
          <a:prstGeom prst="roundRect">
            <a:avLst/>
          </a:prstGeom>
          <a:solidFill>
            <a:srgbClr val="B0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Egyesült Királyság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3624054" y="1054496"/>
            <a:ext cx="2040832" cy="8768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86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Európán kívüli lehetőségek: 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Chile, Kína, </a:t>
            </a:r>
            <a:r>
              <a:rPr lang="hu-HU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Usa</a:t>
            </a:r>
            <a:r>
              <a:rPr lang="hu-H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229437" y="5686967"/>
            <a:ext cx="11655732" cy="660400"/>
          </a:xfrm>
          <a:prstGeom prst="roundRect">
            <a:avLst/>
          </a:prstGeom>
          <a:solidFill>
            <a:srgbClr val="B0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rial Narrow" panose="020B0606020202030204" pitchFamily="34" charset="0"/>
              </a:rPr>
              <a:t>Az általunk javasolt változtatásokkal közel </a:t>
            </a:r>
            <a:r>
              <a:rPr lang="hu-HU" sz="2000" b="1" cap="small" dirty="0">
                <a:latin typeface="Arial Narrow" panose="020B0606020202030204" pitchFamily="34" charset="0"/>
              </a:rPr>
              <a:t>45 millió Forint </a:t>
            </a:r>
            <a:r>
              <a:rPr lang="hu-HU" sz="2000" b="1" dirty="0">
                <a:latin typeface="Arial Narrow" panose="020B0606020202030204" pitchFamily="34" charset="0"/>
              </a:rPr>
              <a:t>plusz nyereség folyhat be exportértékesítésből.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13</a:t>
            </a:fld>
            <a:endParaRPr lang="hu-HU"/>
          </a:p>
        </p:txBody>
      </p:sp>
      <p:sp>
        <p:nvSpPr>
          <p:cNvPr id="28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13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9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0" y="375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 bortermelés alakulás a főbb bortermelő nemzeteknél a 2000-es, illetve 2012 előrejelzések alapján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Diagram 29"/>
          <p:cNvGraphicFramePr>
            <a:graphicFrameLocks/>
          </p:cNvGraphicFramePr>
          <p:nvPr>
            <p:extLst/>
          </p:nvPr>
        </p:nvGraphicFramePr>
        <p:xfrm>
          <a:off x="-52363" y="1149533"/>
          <a:ext cx="12081161" cy="516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églalap 5"/>
          <p:cNvSpPr/>
          <p:nvPr/>
        </p:nvSpPr>
        <p:spPr>
          <a:xfrm>
            <a:off x="117180" y="5913808"/>
            <a:ext cx="1178220" cy="39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Egyenes összekötő 46"/>
          <p:cNvCxnSpPr/>
          <p:nvPr/>
        </p:nvCxnSpPr>
        <p:spPr>
          <a:xfrm>
            <a:off x="1295400" y="3961261"/>
            <a:ext cx="1073339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14</a:t>
            </a:fld>
            <a:endParaRPr lang="hu-HU"/>
          </a:p>
        </p:txBody>
      </p:sp>
      <p:sp>
        <p:nvSpPr>
          <p:cNvPr id="18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14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0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 borfogyasztás alakulása a legfőbb borfogyasztó országokban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Diagram 29"/>
          <p:cNvGraphicFramePr>
            <a:graphicFrameLocks/>
          </p:cNvGraphicFramePr>
          <p:nvPr>
            <p:extLst/>
          </p:nvPr>
        </p:nvGraphicFramePr>
        <p:xfrm>
          <a:off x="0" y="1340069"/>
          <a:ext cx="12192000" cy="507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églalap 5"/>
          <p:cNvSpPr/>
          <p:nvPr/>
        </p:nvSpPr>
        <p:spPr>
          <a:xfrm>
            <a:off x="192862" y="6037478"/>
            <a:ext cx="1102538" cy="32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15</a:t>
            </a:fld>
            <a:endParaRPr lang="hu-HU"/>
          </a:p>
        </p:txBody>
      </p:sp>
      <p:sp>
        <p:nvSpPr>
          <p:cNvPr id="18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15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8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25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Az értékesítési csatorna kibővítése A Bor Háza üzlet megnyitásával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13851" y="1308226"/>
            <a:ext cx="3740728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987635" y="1140520"/>
            <a:ext cx="152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 Bor Háza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3850" y="1983026"/>
            <a:ext cx="3740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Szekszárdi Kávé Háza kávézóval együtt működve Bor Háza nyitása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Kávé Háza </a:t>
            </a:r>
            <a:r>
              <a:rPr lang="hu-HU" b="1" dirty="0" err="1">
                <a:latin typeface="Arial Narrow" panose="020B0606020202030204" pitchFamily="34" charset="0"/>
              </a:rPr>
              <a:t>brand</a:t>
            </a:r>
            <a:r>
              <a:rPr lang="hu-HU" b="1" dirty="0">
                <a:latin typeface="Arial Narrow" panose="020B0606020202030204" pitchFamily="34" charset="0"/>
              </a:rPr>
              <a:t> kihasználása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Kávé és bor értékesítés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Prémium kategória erősítése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Borkultúra népszerűsítése, betörési lehetőség a villányi borok közé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Külföldi egyetemista célcsoport megcélzása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u-HU" b="1" dirty="0">
              <a:latin typeface="Arial Narrow" panose="020B060602020203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990104" y="2010281"/>
            <a:ext cx="3740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Prémium kategóriás kávé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Palackozott és folyóborok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Nem csak a </a:t>
            </a:r>
            <a:r>
              <a:rPr lang="hu-HU" b="1" dirty="0" err="1">
                <a:latin typeface="Arial Narrow" panose="020B0606020202030204" pitchFamily="34" charset="0"/>
              </a:rPr>
              <a:t>Heimann</a:t>
            </a:r>
            <a:r>
              <a:rPr lang="hu-HU" b="1" dirty="0">
                <a:latin typeface="Arial Narrow" panose="020B0606020202030204" pitchFamily="34" charset="0"/>
              </a:rPr>
              <a:t> márka, hanem az egész régió borainak népszerűsítése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Borkostolók, borestek rendezése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b="1" dirty="0">
                <a:latin typeface="Arial Narrow" panose="020B0606020202030204" pitchFamily="34" charset="0"/>
              </a:rPr>
              <a:t>Fogyasztók „nevelése” a jó minőségű magyar borokra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u-HU" b="1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u-HU" b="1" dirty="0">
              <a:latin typeface="Arial Narrow" panose="020B060602020203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3850" y="1842655"/>
            <a:ext cx="3740728" cy="419792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4040701" y="1842655"/>
            <a:ext cx="3740728" cy="419792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8016955" y="1842655"/>
            <a:ext cx="3740728" cy="419792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4017815" y="1296962"/>
            <a:ext cx="3763614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8044665" y="1303757"/>
            <a:ext cx="3763614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40960" y="1303757"/>
            <a:ext cx="2508880" cy="45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Mit?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4040702" y="1318713"/>
            <a:ext cx="2508880" cy="45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Hogyan?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8047070" y="1318713"/>
            <a:ext cx="2508880" cy="45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Mennyiért?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8423564" y="2278762"/>
            <a:ext cx="3113664" cy="305523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8446447" y="3157927"/>
            <a:ext cx="2739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34 595 000 Forint árbevétel növekedés érhető el 2019-re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16</a:t>
            </a:fld>
            <a:endParaRPr lang="hu-HU"/>
          </a:p>
        </p:txBody>
      </p:sp>
      <p:sp>
        <p:nvSpPr>
          <p:cNvPr id="33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16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Agenda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117748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0" y="203929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0" y="2915473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0" y="3791656"/>
            <a:ext cx="2521527" cy="484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0" y="4711627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98762" y="1217521"/>
            <a:ext cx="164869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Helyzetelemzés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2342" y="2094097"/>
            <a:ext cx="23968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Problémák azonosítása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76642" y="2946977"/>
            <a:ext cx="21682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Stratégiai javaslataink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80155" y="3864738"/>
            <a:ext cx="148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Hatáselemzés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0" y="4629734"/>
            <a:ext cx="252152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Kockázatelemzés, megvalósítás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804073" y="1177480"/>
            <a:ext cx="408709" cy="4017873"/>
            <a:chOff x="11540837" y="1177480"/>
            <a:chExt cx="671945" cy="4017873"/>
          </a:xfrm>
        </p:grpSpPr>
        <p:sp>
          <p:nvSpPr>
            <p:cNvPr id="34" name="Téglalap 33"/>
            <p:cNvSpPr/>
            <p:nvPr/>
          </p:nvSpPr>
          <p:spPr>
            <a:xfrm>
              <a:off x="11554692" y="1177480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11554692" y="20363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11540837" y="2915473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11561619" y="3802408"/>
              <a:ext cx="651163" cy="484909"/>
            </a:xfrm>
            <a:prstGeom prst="rect">
              <a:avLst/>
            </a:prstGeom>
            <a:solidFill>
              <a:srgbClr val="A85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11554692" y="4710444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098" name="Picture 2" descr="http://www.heimann.hu/static/image-store/20/106/lar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5" b="6787"/>
          <a:stretch/>
        </p:blipFill>
        <p:spPr bwMode="auto">
          <a:xfrm>
            <a:off x="3814660" y="1186102"/>
            <a:ext cx="7812768" cy="40092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17</a:t>
            </a:fld>
            <a:endParaRPr lang="hu-HU"/>
          </a:p>
        </p:txBody>
      </p:sp>
      <p:sp>
        <p:nvSpPr>
          <p:cNvPr id="31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17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3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25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Az értékesítési csatorna kibővítése A Bor Háza üzlet megnyitásával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11804073" y="1177480"/>
            <a:ext cx="408709" cy="4017873"/>
            <a:chOff x="11540837" y="1177480"/>
            <a:chExt cx="671945" cy="4017873"/>
          </a:xfrm>
        </p:grpSpPr>
        <p:sp>
          <p:nvSpPr>
            <p:cNvPr id="34" name="Téglalap 33"/>
            <p:cNvSpPr/>
            <p:nvPr/>
          </p:nvSpPr>
          <p:spPr>
            <a:xfrm>
              <a:off x="11554692" y="1177480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11554692" y="20363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11540837" y="2915473"/>
              <a:ext cx="651163" cy="484909"/>
            </a:xfrm>
            <a:prstGeom prst="rect">
              <a:avLst/>
            </a:prstGeom>
            <a:solidFill>
              <a:srgbClr val="B31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11561619" y="38024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11554692" y="4710444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aphicFrame>
        <p:nvGraphicFramePr>
          <p:cNvPr id="33" name="Diagram 32"/>
          <p:cNvGraphicFramePr>
            <a:graphicFrameLocks/>
          </p:cNvGraphicFramePr>
          <p:nvPr>
            <p:extLst/>
          </p:nvPr>
        </p:nvGraphicFramePr>
        <p:xfrm>
          <a:off x="193963" y="2011052"/>
          <a:ext cx="5140037" cy="379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Szövegdoboz 39"/>
          <p:cNvSpPr txBox="1"/>
          <p:nvPr/>
        </p:nvSpPr>
        <p:spPr>
          <a:xfrm>
            <a:off x="193963" y="1466016"/>
            <a:ext cx="501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latin typeface="Arial Narrow" panose="020B0606020202030204" pitchFamily="34" charset="0"/>
              </a:rPr>
              <a:t>Heimann</a:t>
            </a:r>
            <a:r>
              <a:rPr lang="hu-HU" b="1" dirty="0">
                <a:latin typeface="Arial Narrow" panose="020B0606020202030204" pitchFamily="34" charset="0"/>
              </a:rPr>
              <a:t> pincészet árbevétele a Bor Háza projekt kivitelezésével (ezer Forint)</a:t>
            </a:r>
          </a:p>
        </p:txBody>
      </p:sp>
      <p:graphicFrame>
        <p:nvGraphicFramePr>
          <p:cNvPr id="41" name="Diagram 40"/>
          <p:cNvGraphicFramePr>
            <a:graphicFrameLocks/>
          </p:cNvGraphicFramePr>
          <p:nvPr>
            <p:extLst/>
          </p:nvPr>
        </p:nvGraphicFramePr>
        <p:xfrm>
          <a:off x="6165273" y="2112347"/>
          <a:ext cx="5209309" cy="368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Szövegdoboz 41"/>
          <p:cNvSpPr txBox="1"/>
          <p:nvPr/>
        </p:nvSpPr>
        <p:spPr>
          <a:xfrm>
            <a:off x="6262254" y="1487770"/>
            <a:ext cx="501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Bor Háza projektből származó bevételek alakulása (ezer Forint)</a:t>
            </a:r>
          </a:p>
        </p:txBody>
      </p:sp>
      <p:sp>
        <p:nvSpPr>
          <p:cNvPr id="9" name="Téglalap 8"/>
          <p:cNvSpPr/>
          <p:nvPr/>
        </p:nvSpPr>
        <p:spPr>
          <a:xfrm>
            <a:off x="1260764" y="5942033"/>
            <a:ext cx="443345" cy="266245"/>
          </a:xfrm>
          <a:prstGeom prst="rect">
            <a:avLst/>
          </a:prstGeom>
          <a:solidFill>
            <a:srgbClr val="7D7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3505200" y="5942033"/>
            <a:ext cx="443345" cy="266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7107382" y="5808910"/>
            <a:ext cx="443345" cy="266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/>
          <p:cNvSpPr/>
          <p:nvPr/>
        </p:nvSpPr>
        <p:spPr>
          <a:xfrm>
            <a:off x="9351818" y="5813192"/>
            <a:ext cx="443345" cy="266245"/>
          </a:xfrm>
          <a:prstGeom prst="rect">
            <a:avLst/>
          </a:prstGeom>
          <a:solidFill>
            <a:srgbClr val="48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övegdoboz 45"/>
          <p:cNvSpPr txBox="1"/>
          <p:nvPr/>
        </p:nvSpPr>
        <p:spPr>
          <a:xfrm>
            <a:off x="1683326" y="5896746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Változatlan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3948545" y="5896746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Bor Háza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7543798" y="5757366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 Narrow" panose="020B0606020202030204" pitchFamily="34" charset="0"/>
              </a:rPr>
              <a:t>Nyereség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9912926" y="5757366"/>
            <a:ext cx="123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 Narrow" panose="020B0606020202030204" pitchFamily="34" charset="0"/>
              </a:rPr>
              <a:t>Árbevétel</a:t>
            </a:r>
          </a:p>
        </p:txBody>
      </p:sp>
      <p:sp>
        <p:nvSpPr>
          <p:cNvPr id="3" name="Ellipszis 2"/>
          <p:cNvSpPr/>
          <p:nvPr/>
        </p:nvSpPr>
        <p:spPr>
          <a:xfrm>
            <a:off x="7710718" y="3261059"/>
            <a:ext cx="588153" cy="588153"/>
          </a:xfrm>
          <a:prstGeom prst="ellipse">
            <a:avLst/>
          </a:prstGeom>
          <a:noFill/>
          <a:ln w="28575">
            <a:solidFill>
              <a:srgbClr val="B011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667723" y="2649967"/>
            <a:ext cx="2507673" cy="547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833977" y="2673494"/>
            <a:ext cx="246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4 532 600 Forint</a:t>
            </a:r>
          </a:p>
        </p:txBody>
      </p:sp>
      <p:cxnSp>
        <p:nvCxnSpPr>
          <p:cNvPr id="12" name="Görbe összekötő 11"/>
          <p:cNvCxnSpPr/>
          <p:nvPr/>
        </p:nvCxnSpPr>
        <p:spPr>
          <a:xfrm>
            <a:off x="6262254" y="3061798"/>
            <a:ext cx="1659690" cy="57453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18</a:t>
            </a:fld>
            <a:endParaRPr lang="hu-HU"/>
          </a:p>
        </p:txBody>
      </p:sp>
      <p:sp>
        <p:nvSpPr>
          <p:cNvPr id="39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18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6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Árbevétel alakulása az általunk javasolt változtatások tükrében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794665"/>
              </p:ext>
            </p:extLst>
          </p:nvPr>
        </p:nvGraphicFramePr>
        <p:xfrm>
          <a:off x="1062050" y="1079319"/>
          <a:ext cx="9799912" cy="515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19</a:t>
            </a:fld>
            <a:endParaRPr lang="hu-HU"/>
          </a:p>
        </p:txBody>
      </p:sp>
      <p:sp>
        <p:nvSpPr>
          <p:cNvPr id="14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19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3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8853053" y="5320145"/>
            <a:ext cx="3311237" cy="873777"/>
          </a:xfrm>
          <a:prstGeom prst="rect">
            <a:avLst/>
          </a:prstGeom>
          <a:solidFill>
            <a:schemeClr val="tx1"/>
          </a:solidFill>
          <a:ln w="57150">
            <a:solidFill>
              <a:srgbClr val="2F37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7710" y="660828"/>
            <a:ext cx="3311237" cy="873777"/>
          </a:xfrm>
          <a:prstGeom prst="rect">
            <a:avLst/>
          </a:prstGeom>
          <a:solidFill>
            <a:schemeClr val="tx1"/>
          </a:solidFill>
          <a:ln w="57150">
            <a:solidFill>
              <a:srgbClr val="809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1" y="56492"/>
            <a:ext cx="1011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Célkitűzéseink elérésével a </a:t>
            </a:r>
            <a:r>
              <a:rPr lang="hu-HU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Heimann</a:t>
            </a:r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Pincészet stabilizálni tudja piaci pozícióját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870364" y="2185771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iii</a:t>
            </a:r>
          </a:p>
        </p:txBody>
      </p:sp>
      <p:sp>
        <p:nvSpPr>
          <p:cNvPr id="3" name="Téglalap 2"/>
          <p:cNvSpPr/>
          <p:nvPr/>
        </p:nvSpPr>
        <p:spPr>
          <a:xfrm>
            <a:off x="27710" y="3453766"/>
            <a:ext cx="12136580" cy="1838669"/>
          </a:xfrm>
          <a:prstGeom prst="rect">
            <a:avLst/>
          </a:prstGeom>
          <a:noFill/>
          <a:ln w="57150">
            <a:solidFill>
              <a:srgbClr val="2B24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lyamatábra: Tárolt adat 19"/>
          <p:cNvSpPr/>
          <p:nvPr/>
        </p:nvSpPr>
        <p:spPr>
          <a:xfrm>
            <a:off x="7938655" y="3579487"/>
            <a:ext cx="4168844" cy="1587226"/>
          </a:xfrm>
          <a:prstGeom prst="flowChartOnlineStorage">
            <a:avLst/>
          </a:prstGeom>
          <a:solidFill>
            <a:srgbClr val="2B2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Folyamatábra: Tárolt adat 21"/>
          <p:cNvSpPr/>
          <p:nvPr/>
        </p:nvSpPr>
        <p:spPr>
          <a:xfrm>
            <a:off x="4114804" y="3579487"/>
            <a:ext cx="3948539" cy="1613904"/>
          </a:xfrm>
          <a:prstGeom prst="flowChartOnlineStorage">
            <a:avLst/>
          </a:prstGeom>
          <a:solidFill>
            <a:srgbClr val="2B2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olyamatábra: Tárolt adat 22"/>
          <p:cNvSpPr/>
          <p:nvPr/>
        </p:nvSpPr>
        <p:spPr>
          <a:xfrm>
            <a:off x="69275" y="3551777"/>
            <a:ext cx="4045530" cy="1641614"/>
          </a:xfrm>
          <a:prstGeom prst="flowChartOnlineStorage">
            <a:avLst/>
          </a:prstGeom>
          <a:solidFill>
            <a:srgbClr val="2B2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8780014" y="3496357"/>
            <a:ext cx="233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Megoldási javaslatok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700707" y="3474981"/>
            <a:ext cx="233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Célunk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4808581" y="3506055"/>
            <a:ext cx="233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Kezelendő területek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69275" y="3788893"/>
            <a:ext cx="11707089" cy="310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369572" y="3729918"/>
            <a:ext cx="3366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Célunk egy olyan magasminőségen alapuló, közismert családi márka létrehozása, mely a régió imázsába </a:t>
            </a:r>
            <a:r>
              <a:rPr lang="hu-HU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integrálódva</a:t>
            </a: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 erősíti meg pozícióját a prémium minőségű borok között.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343669" y="3744805"/>
            <a:ext cx="3366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Változó fogyasztói igényekhez való alkalmazkodás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Hagyomány és minőségőrzés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Régió imázsának erősítése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Európa szintű elismertség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8253979" y="3759687"/>
            <a:ext cx="3366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Termékpiramis igényekhez illő szegmensének erősítése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Értékesítési struktúra optimalizálása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Arial Narrow" panose="020B0606020202030204" pitchFamily="34" charset="0"/>
              </a:rPr>
              <a:t>Saját és régiós márka stabilizálása</a:t>
            </a: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9379526" y="6543818"/>
            <a:ext cx="2743200" cy="365125"/>
          </a:xfrm>
        </p:spPr>
        <p:txBody>
          <a:bodyPr/>
          <a:lstStyle/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0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Agenda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117748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0" y="203929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0" y="2915473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0" y="3791656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0" y="4711627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98762" y="1217521"/>
            <a:ext cx="164869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Helyzetelemzés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2342" y="2094097"/>
            <a:ext cx="23968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Problémák azonosítása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76642" y="2946977"/>
            <a:ext cx="21682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Stratégiai javaslataink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80155" y="3864738"/>
            <a:ext cx="148590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Hatáselemzés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0" y="4629734"/>
            <a:ext cx="252152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Kockázatelemzés, megvalósítás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804073" y="1177480"/>
            <a:ext cx="408709" cy="4098585"/>
            <a:chOff x="11540837" y="1177480"/>
            <a:chExt cx="671945" cy="4017873"/>
          </a:xfrm>
          <a:solidFill>
            <a:schemeClr val="bg1">
              <a:lumMod val="65000"/>
            </a:schemeClr>
          </a:solidFill>
        </p:grpSpPr>
        <p:sp>
          <p:nvSpPr>
            <p:cNvPr id="34" name="Téglalap 33"/>
            <p:cNvSpPr/>
            <p:nvPr/>
          </p:nvSpPr>
          <p:spPr>
            <a:xfrm>
              <a:off x="11554692" y="1177480"/>
              <a:ext cx="651163" cy="484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11554692" y="2036308"/>
              <a:ext cx="651163" cy="484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11540837" y="2915473"/>
              <a:ext cx="651163" cy="484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11561619" y="3802408"/>
              <a:ext cx="651163" cy="484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11554692" y="4710444"/>
              <a:ext cx="651163" cy="484909"/>
            </a:xfrm>
            <a:prstGeom prst="rect">
              <a:avLst/>
            </a:prstGeom>
            <a:solidFill>
              <a:srgbClr val="A85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20</a:t>
            </a:fld>
            <a:endParaRPr lang="hu-HU"/>
          </a:p>
        </p:txBody>
      </p:sp>
      <p:sp>
        <p:nvSpPr>
          <p:cNvPr id="71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20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4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Új projektek bevezetésének időterve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Egyenes összekötő 31"/>
          <p:cNvCxnSpPr/>
          <p:nvPr/>
        </p:nvCxnSpPr>
        <p:spPr>
          <a:xfrm>
            <a:off x="487046" y="1391069"/>
            <a:ext cx="11594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487046" y="2831229"/>
            <a:ext cx="11594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487046" y="4271389"/>
            <a:ext cx="11677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V="1">
            <a:off x="1855198" y="986284"/>
            <a:ext cx="0" cy="54632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3295358" y="986284"/>
            <a:ext cx="0" cy="54632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V="1">
            <a:off x="5120352" y="1080434"/>
            <a:ext cx="0" cy="5452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V="1">
            <a:off x="7111782" y="986284"/>
            <a:ext cx="0" cy="54632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1828340" y="9623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2014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3511382" y="96631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2015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5455598" y="97366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2016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8995111" y="96396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2018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00042" y="1388685"/>
            <a:ext cx="18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>
                <a:latin typeface="Arial Narrow" panose="020B0606020202030204" pitchFamily="34" charset="0"/>
              </a:rPr>
              <a:t>Javaslatok integrációja a pincészetbe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-27707" y="4257694"/>
            <a:ext cx="1897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r">
              <a:defRPr sz="1400" b="1"/>
            </a:lvl1pPr>
          </a:lstStyle>
          <a:p>
            <a:r>
              <a:rPr lang="hu-HU" dirty="0">
                <a:latin typeface="Arial Narrow" panose="020B0606020202030204" pitchFamily="34" charset="0"/>
              </a:rPr>
              <a:t>Marketing stratégia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-27707" y="2828438"/>
            <a:ext cx="1959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r">
              <a:defRPr sz="1400" b="1"/>
            </a:lvl1pPr>
          </a:lstStyle>
          <a:p>
            <a:r>
              <a:rPr lang="hu-HU" dirty="0">
                <a:latin typeface="Arial Narrow" panose="020B0606020202030204" pitchFamily="34" charset="0"/>
              </a:rPr>
              <a:t>Export volumen növelése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343030" y="1910128"/>
            <a:ext cx="1533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latin typeface="Arial Narrow" panose="020B0606020202030204" pitchFamily="34" charset="0"/>
              </a:rPr>
              <a:t>Előkészületek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359762" y="239723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latin typeface="Arial Narrow" panose="020B0606020202030204" pitchFamily="34" charset="0"/>
              </a:rPr>
              <a:t>Implementáció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321226" y="4868576"/>
            <a:ext cx="153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latin typeface="Arial Narrow" panose="020B0606020202030204" pitchFamily="34" charset="0"/>
              </a:rPr>
              <a:t>Bor Háza projekt létrehozása</a:t>
            </a:r>
          </a:p>
        </p:txBody>
      </p:sp>
      <p:sp>
        <p:nvSpPr>
          <p:cNvPr id="62" name="Téglalap 61"/>
          <p:cNvSpPr/>
          <p:nvPr/>
        </p:nvSpPr>
        <p:spPr>
          <a:xfrm>
            <a:off x="1878207" y="4926682"/>
            <a:ext cx="1000589" cy="333685"/>
          </a:xfrm>
          <a:prstGeom prst="rect">
            <a:avLst/>
          </a:prstGeom>
          <a:solidFill>
            <a:srgbClr val="A8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328584" y="5786250"/>
            <a:ext cx="1533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latin typeface="Arial Narrow" panose="020B0606020202030204" pitchFamily="34" charset="0"/>
              </a:rPr>
              <a:t>Bor Háza események</a:t>
            </a:r>
          </a:p>
        </p:txBody>
      </p:sp>
      <p:sp>
        <p:nvSpPr>
          <p:cNvPr id="67" name="Téglalap 66"/>
          <p:cNvSpPr/>
          <p:nvPr/>
        </p:nvSpPr>
        <p:spPr>
          <a:xfrm>
            <a:off x="1875075" y="1868419"/>
            <a:ext cx="382799" cy="366699"/>
          </a:xfrm>
          <a:prstGeom prst="rect">
            <a:avLst/>
          </a:prstGeom>
          <a:solidFill>
            <a:srgbClr val="A8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69" name="Téglalap 68"/>
          <p:cNvSpPr/>
          <p:nvPr/>
        </p:nvSpPr>
        <p:spPr>
          <a:xfrm>
            <a:off x="2247529" y="2479964"/>
            <a:ext cx="2920037" cy="300687"/>
          </a:xfrm>
          <a:prstGeom prst="rect">
            <a:avLst/>
          </a:prstGeom>
          <a:solidFill>
            <a:srgbClr val="A8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Narrow" panose="020B0606020202030204" pitchFamily="34" charset="0"/>
            </a:endParaRPr>
          </a:p>
        </p:txBody>
      </p:sp>
      <p:cxnSp>
        <p:nvCxnSpPr>
          <p:cNvPr id="71" name="Egyenes összekötő 70"/>
          <p:cNvCxnSpPr/>
          <p:nvPr/>
        </p:nvCxnSpPr>
        <p:spPr>
          <a:xfrm flipV="1">
            <a:off x="9018835" y="986284"/>
            <a:ext cx="0" cy="54632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7362650" y="97998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74" name="Szövegdoboz 73"/>
          <p:cNvSpPr txBox="1"/>
          <p:nvPr/>
        </p:nvSpPr>
        <p:spPr>
          <a:xfrm>
            <a:off x="10651296" y="9508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2019</a:t>
            </a:r>
          </a:p>
        </p:txBody>
      </p:sp>
      <p:cxnSp>
        <p:nvCxnSpPr>
          <p:cNvPr id="75" name="Egyenes összekötő 74"/>
          <p:cNvCxnSpPr/>
          <p:nvPr/>
        </p:nvCxnSpPr>
        <p:spPr>
          <a:xfrm flipV="1">
            <a:off x="10664676" y="1017816"/>
            <a:ext cx="0" cy="54632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églalap 75"/>
          <p:cNvSpPr/>
          <p:nvPr/>
        </p:nvSpPr>
        <p:spPr>
          <a:xfrm>
            <a:off x="2937875" y="5786250"/>
            <a:ext cx="3923040" cy="332263"/>
          </a:xfrm>
          <a:prstGeom prst="rect">
            <a:avLst/>
          </a:prstGeom>
          <a:solidFill>
            <a:srgbClr val="A8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77" name="Téglalap 76"/>
          <p:cNvSpPr/>
          <p:nvPr/>
        </p:nvSpPr>
        <p:spPr>
          <a:xfrm>
            <a:off x="1898466" y="3238161"/>
            <a:ext cx="1382575" cy="302754"/>
          </a:xfrm>
          <a:prstGeom prst="rect">
            <a:avLst/>
          </a:prstGeom>
          <a:solidFill>
            <a:srgbClr val="A8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78" name="Szövegdoboz 77"/>
          <p:cNvSpPr txBox="1"/>
          <p:nvPr/>
        </p:nvSpPr>
        <p:spPr>
          <a:xfrm>
            <a:off x="364593" y="3162401"/>
            <a:ext cx="153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latin typeface="Arial Narrow" panose="020B0606020202030204" pitchFamily="34" charset="0"/>
              </a:rPr>
              <a:t>Kapcsolatok felkeresése</a:t>
            </a:r>
          </a:p>
        </p:txBody>
      </p:sp>
      <p:sp>
        <p:nvSpPr>
          <p:cNvPr id="79" name="Szövegdoboz 78"/>
          <p:cNvSpPr txBox="1"/>
          <p:nvPr/>
        </p:nvSpPr>
        <p:spPr>
          <a:xfrm>
            <a:off x="364593" y="3730670"/>
            <a:ext cx="153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>
                <a:latin typeface="Arial Narrow" panose="020B0606020202030204" pitchFamily="34" charset="0"/>
              </a:rPr>
              <a:t>Bővített értékesítés megkezdése</a:t>
            </a:r>
          </a:p>
        </p:txBody>
      </p:sp>
      <p:sp>
        <p:nvSpPr>
          <p:cNvPr id="80" name="Téglalap 79"/>
          <p:cNvSpPr/>
          <p:nvPr/>
        </p:nvSpPr>
        <p:spPr>
          <a:xfrm>
            <a:off x="2878796" y="3834996"/>
            <a:ext cx="1434606" cy="333502"/>
          </a:xfrm>
          <a:prstGeom prst="rect">
            <a:avLst/>
          </a:prstGeom>
          <a:solidFill>
            <a:srgbClr val="A8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21</a:t>
            </a:fld>
            <a:endParaRPr lang="hu-HU"/>
          </a:p>
        </p:txBody>
      </p:sp>
      <p:sp>
        <p:nvSpPr>
          <p:cNvPr id="81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21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61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27709" y="403045"/>
            <a:ext cx="80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 Narrow" panose="020B0606020202030204" pitchFamily="34" charset="0"/>
              </a:rPr>
              <a:t>Iparág elemzés </a:t>
            </a:r>
            <a:r>
              <a:rPr lang="hu-HU" sz="2000" b="1" dirty="0" err="1">
                <a:latin typeface="Arial Narrow" panose="020B0606020202030204" pitchFamily="34" charset="0"/>
              </a:rPr>
              <a:t>Porter</a:t>
            </a:r>
            <a:r>
              <a:rPr lang="hu-HU" sz="2000" b="1" dirty="0">
                <a:latin typeface="Arial Narrow" panose="020B0606020202030204" pitchFamily="34" charset="0"/>
              </a:rPr>
              <a:t> 5 erő modellje alapján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937163" y="1092246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6553199" y="1092249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2937163" y="3273147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6553198" y="2941665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6442361" y="4791081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37163" y="1147568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Beszállítók alkupozíciója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774869" y="1147056"/>
            <a:ext cx="207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Vevők alkupozíciója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380505" y="3330935"/>
            <a:ext cx="207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Belépési korlátok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664033" y="2998422"/>
            <a:ext cx="229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Helyettesítő termékek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802578" y="4848870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Verseny intenzitás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37163" y="1715701"/>
            <a:ext cx="252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Üvegbeszállítók nagy ereje az egységes  szabvány miatt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553197" y="1715704"/>
            <a:ext cx="252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Nagyon erős verseny</a:t>
            </a:r>
          </a:p>
          <a:p>
            <a:r>
              <a:rPr lang="hu-HU" dirty="0">
                <a:latin typeface="Arial Narrow" panose="020B0606020202030204" pitchFamily="34" charset="0"/>
              </a:rPr>
              <a:t>Alacsony átállási költségek</a:t>
            </a:r>
          </a:p>
          <a:p>
            <a:r>
              <a:rPr lang="hu-HU" dirty="0">
                <a:latin typeface="Arial Narrow" panose="020B0606020202030204" pitchFamily="34" charset="0"/>
              </a:rPr>
              <a:t>Terület és nem márkahű fogyasztók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937163" y="3728786"/>
            <a:ext cx="2521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Költséges infrastruktúra</a:t>
            </a:r>
          </a:p>
          <a:p>
            <a:r>
              <a:rPr lang="hu-HU" dirty="0">
                <a:latin typeface="Arial Narrow" panose="020B0606020202030204" pitchFamily="34" charset="0"/>
              </a:rPr>
              <a:t>Know-how igényes termelés</a:t>
            </a:r>
          </a:p>
          <a:p>
            <a:r>
              <a:rPr lang="hu-HU" dirty="0">
                <a:latin typeface="Arial Narrow" panose="020B0606020202030204" pitchFamily="34" charset="0"/>
              </a:rPr>
              <a:t>Kapcsolati háló kiépítése lassú folyamat</a:t>
            </a:r>
          </a:p>
          <a:p>
            <a:r>
              <a:rPr lang="hu-HU" dirty="0">
                <a:latin typeface="Arial Narrow" panose="020B0606020202030204" pitchFamily="34" charset="0"/>
              </a:rPr>
              <a:t>Időigényes fejlesztés</a:t>
            </a:r>
          </a:p>
          <a:p>
            <a:r>
              <a:rPr lang="hu-HU" dirty="0">
                <a:latin typeface="Arial Narrow" panose="020B0606020202030204" pitchFamily="34" charset="0"/>
              </a:rPr>
              <a:t>Magas tőkeigény, jó minőségű föld korlátozott mennyisége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442362" y="5341881"/>
            <a:ext cx="252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Termékdifferenciáltság (régión belül is)</a:t>
            </a:r>
          </a:p>
          <a:p>
            <a:r>
              <a:rPr lang="hu-HU" dirty="0" err="1">
                <a:latin typeface="Arial Narrow" panose="020B0606020202030204" pitchFamily="34" charset="0"/>
              </a:rPr>
              <a:t>Dekoncentrált</a:t>
            </a:r>
            <a:r>
              <a:rPr lang="hu-HU" dirty="0">
                <a:latin typeface="Arial Narrow" panose="020B0606020202030204" pitchFamily="34" charset="0"/>
              </a:rPr>
              <a:t> piac</a:t>
            </a:r>
          </a:p>
          <a:p>
            <a:endParaRPr lang="hu-HU" dirty="0">
              <a:latin typeface="Arial Narrow" panose="020B0606020202030204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553197" y="3483331"/>
            <a:ext cx="252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Sör</a:t>
            </a:r>
          </a:p>
          <a:p>
            <a:r>
              <a:rPr lang="hu-HU" dirty="0">
                <a:latin typeface="Arial Narrow" panose="020B0606020202030204" pitchFamily="34" charset="0"/>
              </a:rPr>
              <a:t>Égetett szeszek</a:t>
            </a:r>
          </a:p>
          <a:p>
            <a:r>
              <a:rPr lang="hu-HU" dirty="0">
                <a:latin typeface="Arial Narrow" panose="020B0606020202030204" pitchFamily="34" charset="0"/>
              </a:rPr>
              <a:t>Pezsgő</a:t>
            </a:r>
          </a:p>
          <a:p>
            <a:r>
              <a:rPr lang="hu-HU" dirty="0" err="1">
                <a:latin typeface="Arial Narrow" panose="020B0606020202030204" pitchFamily="34" charset="0"/>
              </a:rPr>
              <a:t>Cider</a:t>
            </a:r>
            <a:endParaRPr lang="hu-HU" dirty="0">
              <a:latin typeface="Arial Narrow" panose="020B0606020202030204" pitchFamily="34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-1" y="2556"/>
            <a:ext cx="12192001" cy="484909"/>
          </a:xfrm>
          <a:prstGeom prst="rect">
            <a:avLst/>
          </a:prstGeom>
          <a:solidFill>
            <a:srgbClr val="40404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/>
          <p:cNvSpPr txBox="1"/>
          <p:nvPr/>
        </p:nvSpPr>
        <p:spPr>
          <a:xfrm>
            <a:off x="0" y="22304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Backup</a:t>
            </a:r>
          </a:p>
        </p:txBody>
      </p:sp>
      <p:sp>
        <p:nvSpPr>
          <p:cNvPr id="37" name="Folyamatábra: Lyukkártya 36"/>
          <p:cNvSpPr/>
          <p:nvPr/>
        </p:nvSpPr>
        <p:spPr>
          <a:xfrm>
            <a:off x="1" y="750820"/>
            <a:ext cx="12192000" cy="217577"/>
          </a:xfrm>
          <a:prstGeom prst="flowChartPunchedCard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Lyukkártya 37"/>
          <p:cNvSpPr/>
          <p:nvPr/>
        </p:nvSpPr>
        <p:spPr>
          <a:xfrm flipH="1">
            <a:off x="0" y="6410813"/>
            <a:ext cx="12192000" cy="447187"/>
          </a:xfrm>
          <a:prstGeom prst="flowChartPunchedCard">
            <a:avLst/>
          </a:prstGeom>
          <a:solidFill>
            <a:srgbClr val="40404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22</a:t>
            </a:fld>
            <a:endParaRPr lang="hu-HU"/>
          </a:p>
        </p:txBody>
      </p:sp>
      <p:sp>
        <p:nvSpPr>
          <p:cNvPr id="36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22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9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27709" y="403045"/>
            <a:ext cx="80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 Narrow" panose="020B0606020202030204" pitchFamily="34" charset="0"/>
              </a:rPr>
              <a:t>Telephelyválasztás A Bor Háza számára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641785" y="1559654"/>
            <a:ext cx="1814945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022785" y="1599006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Budapest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41785" y="217821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1 760 000</a:t>
            </a:r>
          </a:p>
        </p:txBody>
      </p:sp>
      <p:sp>
        <p:nvSpPr>
          <p:cNvPr id="34" name="Téglalap 33"/>
          <p:cNvSpPr/>
          <p:nvPr/>
        </p:nvSpPr>
        <p:spPr>
          <a:xfrm>
            <a:off x="-1" y="2556"/>
            <a:ext cx="12192001" cy="484909"/>
          </a:xfrm>
          <a:prstGeom prst="rect">
            <a:avLst/>
          </a:prstGeom>
          <a:solidFill>
            <a:srgbClr val="40404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/>
          <p:cNvSpPr txBox="1"/>
          <p:nvPr/>
        </p:nvSpPr>
        <p:spPr>
          <a:xfrm>
            <a:off x="0" y="22304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Backup</a:t>
            </a:r>
          </a:p>
        </p:txBody>
      </p:sp>
      <p:sp>
        <p:nvSpPr>
          <p:cNvPr id="37" name="Folyamatábra: Lyukkártya 36"/>
          <p:cNvSpPr/>
          <p:nvPr/>
        </p:nvSpPr>
        <p:spPr>
          <a:xfrm>
            <a:off x="1" y="750820"/>
            <a:ext cx="12192000" cy="217577"/>
          </a:xfrm>
          <a:prstGeom prst="flowChartPunchedCard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Lyukkártya 37"/>
          <p:cNvSpPr/>
          <p:nvPr/>
        </p:nvSpPr>
        <p:spPr>
          <a:xfrm flipH="1">
            <a:off x="0" y="6410813"/>
            <a:ext cx="12192000" cy="447187"/>
          </a:xfrm>
          <a:prstGeom prst="flowChartPunchedCard">
            <a:avLst/>
          </a:prstGeom>
          <a:solidFill>
            <a:srgbClr val="40404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3671470" y="1558739"/>
            <a:ext cx="1814945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4010904" y="1615256"/>
            <a:ext cx="113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Debrecen</a:t>
            </a:r>
          </a:p>
        </p:txBody>
      </p:sp>
      <p:sp>
        <p:nvSpPr>
          <p:cNvPr id="45" name="Téglalap 44"/>
          <p:cNvSpPr/>
          <p:nvPr/>
        </p:nvSpPr>
        <p:spPr>
          <a:xfrm>
            <a:off x="5701155" y="1558739"/>
            <a:ext cx="1814945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/>
          <p:cNvSpPr/>
          <p:nvPr/>
        </p:nvSpPr>
        <p:spPr>
          <a:xfrm>
            <a:off x="7730840" y="1558739"/>
            <a:ext cx="1814945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9760525" y="1558739"/>
            <a:ext cx="1814945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6251865" y="1594444"/>
            <a:ext cx="71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Győr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8189758" y="1594444"/>
            <a:ext cx="89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Szeged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10219443" y="1576531"/>
            <a:ext cx="89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Pécs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3671470" y="217821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205 000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5701155" y="2178458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130 000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7730840" y="217821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165 000</a:t>
            </a:r>
          </a:p>
        </p:txBody>
      </p:sp>
      <p:sp>
        <p:nvSpPr>
          <p:cNvPr id="56" name="Szövegdoboz 55"/>
          <p:cNvSpPr txBox="1"/>
          <p:nvPr/>
        </p:nvSpPr>
        <p:spPr>
          <a:xfrm>
            <a:off x="325599" y="2204124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 Narrow" panose="020B0606020202030204" pitchFamily="34" charset="0"/>
              </a:rPr>
              <a:t>Célpiac</a:t>
            </a:r>
          </a:p>
        </p:txBody>
      </p:sp>
      <p:sp>
        <p:nvSpPr>
          <p:cNvPr id="57" name="Szövegdoboz 56"/>
          <p:cNvSpPr txBox="1"/>
          <p:nvPr/>
        </p:nvSpPr>
        <p:spPr>
          <a:xfrm>
            <a:off x="193958" y="2767165"/>
            <a:ext cx="144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 Narrow" panose="020B0606020202030204" pitchFamily="34" charset="0"/>
              </a:rPr>
              <a:t>Szekszárdtól való távolság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193957" y="3738020"/>
            <a:ext cx="13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 Narrow" panose="020B0606020202030204" pitchFamily="34" charset="0"/>
              </a:rPr>
              <a:t>Albérlet árak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1655642" y="288321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157 km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3671470" y="288321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393 km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5760042" y="2839766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211 km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7730840" y="288321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143 km</a:t>
            </a:r>
          </a:p>
        </p:txBody>
      </p:sp>
      <p:sp>
        <p:nvSpPr>
          <p:cNvPr id="65" name="Szövegdoboz 64"/>
          <p:cNvSpPr txBox="1"/>
          <p:nvPr/>
        </p:nvSpPr>
        <p:spPr>
          <a:xfrm>
            <a:off x="1676449" y="3757951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magas</a:t>
            </a:r>
          </a:p>
        </p:txBody>
      </p:sp>
      <p:sp>
        <p:nvSpPr>
          <p:cNvPr id="67" name="Szövegdoboz 66"/>
          <p:cNvSpPr txBox="1"/>
          <p:nvPr/>
        </p:nvSpPr>
        <p:spPr>
          <a:xfrm>
            <a:off x="3671470" y="3772514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alacsony</a:t>
            </a:r>
          </a:p>
        </p:txBody>
      </p:sp>
      <p:sp>
        <p:nvSpPr>
          <p:cNvPr id="68" name="Szövegdoboz 67"/>
          <p:cNvSpPr txBox="1"/>
          <p:nvPr/>
        </p:nvSpPr>
        <p:spPr>
          <a:xfrm>
            <a:off x="5694267" y="3757951"/>
            <a:ext cx="1842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Közepes-magas (csökkenő tendencia)</a:t>
            </a:r>
          </a:p>
        </p:txBody>
      </p:sp>
      <p:sp>
        <p:nvSpPr>
          <p:cNvPr id="69" name="Szövegdoboz 68"/>
          <p:cNvSpPr txBox="1"/>
          <p:nvPr/>
        </p:nvSpPr>
        <p:spPr>
          <a:xfrm>
            <a:off x="7730840" y="3736176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közepes</a:t>
            </a:r>
          </a:p>
        </p:txBody>
      </p:sp>
      <p:sp>
        <p:nvSpPr>
          <p:cNvPr id="70" name="Szövegdoboz 69"/>
          <p:cNvSpPr txBox="1"/>
          <p:nvPr/>
        </p:nvSpPr>
        <p:spPr>
          <a:xfrm>
            <a:off x="9931701" y="2905664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86 km</a:t>
            </a:r>
          </a:p>
        </p:txBody>
      </p:sp>
      <p:sp>
        <p:nvSpPr>
          <p:cNvPr id="71" name="Szövegdoboz 70"/>
          <p:cNvSpPr txBox="1"/>
          <p:nvPr/>
        </p:nvSpPr>
        <p:spPr>
          <a:xfrm>
            <a:off x="9931701" y="2183309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150 000</a:t>
            </a:r>
          </a:p>
        </p:txBody>
      </p:sp>
      <p:sp>
        <p:nvSpPr>
          <p:cNvPr id="72" name="Szövegdoboz 71"/>
          <p:cNvSpPr txBox="1"/>
          <p:nvPr/>
        </p:nvSpPr>
        <p:spPr>
          <a:xfrm>
            <a:off x="9931701" y="3876221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 Narrow" panose="020B0606020202030204" pitchFamily="34" charset="0"/>
              </a:rPr>
              <a:t>magas</a:t>
            </a:r>
          </a:p>
        </p:txBody>
      </p:sp>
      <p:sp>
        <p:nvSpPr>
          <p:cNvPr id="73" name="Téglalap 72"/>
          <p:cNvSpPr/>
          <p:nvPr/>
        </p:nvSpPr>
        <p:spPr>
          <a:xfrm>
            <a:off x="9760524" y="4366705"/>
            <a:ext cx="1814945" cy="484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Téglalap 73"/>
          <p:cNvSpPr/>
          <p:nvPr/>
        </p:nvSpPr>
        <p:spPr>
          <a:xfrm>
            <a:off x="1655638" y="4366705"/>
            <a:ext cx="1814945" cy="484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23</a:t>
            </a:fld>
            <a:endParaRPr lang="hu-HU"/>
          </a:p>
        </p:txBody>
      </p:sp>
      <p:sp>
        <p:nvSpPr>
          <p:cNvPr id="54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23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4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27709" y="403045"/>
            <a:ext cx="80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 Narrow" panose="020B0606020202030204" pitchFamily="34" charset="0"/>
              </a:rPr>
              <a:t>Bor Háza megnyitásának költségei és eredménye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-1" y="2556"/>
            <a:ext cx="12192001" cy="484909"/>
          </a:xfrm>
          <a:prstGeom prst="rect">
            <a:avLst/>
          </a:prstGeom>
          <a:solidFill>
            <a:srgbClr val="40404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/>
          <p:cNvSpPr txBox="1"/>
          <p:nvPr/>
        </p:nvSpPr>
        <p:spPr>
          <a:xfrm>
            <a:off x="0" y="22304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Backup</a:t>
            </a:r>
          </a:p>
        </p:txBody>
      </p:sp>
      <p:sp>
        <p:nvSpPr>
          <p:cNvPr id="37" name="Folyamatábra: Lyukkártya 36"/>
          <p:cNvSpPr/>
          <p:nvPr/>
        </p:nvSpPr>
        <p:spPr>
          <a:xfrm>
            <a:off x="1" y="750820"/>
            <a:ext cx="12192000" cy="217577"/>
          </a:xfrm>
          <a:prstGeom prst="flowChartPunchedCard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Lyukkártya 37"/>
          <p:cNvSpPr/>
          <p:nvPr/>
        </p:nvSpPr>
        <p:spPr>
          <a:xfrm flipH="1">
            <a:off x="0" y="6410813"/>
            <a:ext cx="12192000" cy="447187"/>
          </a:xfrm>
          <a:prstGeom prst="flowChartPunchedCard">
            <a:avLst/>
          </a:prstGeom>
          <a:solidFill>
            <a:srgbClr val="40404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6" y="1317459"/>
            <a:ext cx="6401693" cy="29817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234" y="4978746"/>
            <a:ext cx="7762875" cy="1266825"/>
          </a:xfrm>
          <a:prstGeom prst="rect">
            <a:avLst/>
          </a:prstGeom>
        </p:spPr>
      </p:pic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24</a:t>
            </a:fld>
            <a:endParaRPr lang="hu-HU"/>
          </a:p>
        </p:txBody>
      </p:sp>
      <p:sp>
        <p:nvSpPr>
          <p:cNvPr id="55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24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40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27709" y="403045"/>
            <a:ext cx="80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 Narrow" panose="020B0606020202030204" pitchFamily="34" charset="0"/>
              </a:rPr>
              <a:t>Bor Háza megnyitásának költségei és eredménye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-1" y="2556"/>
            <a:ext cx="12192001" cy="484909"/>
          </a:xfrm>
          <a:prstGeom prst="rect">
            <a:avLst/>
          </a:prstGeom>
          <a:solidFill>
            <a:srgbClr val="40404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/>
          <p:cNvSpPr txBox="1"/>
          <p:nvPr/>
        </p:nvSpPr>
        <p:spPr>
          <a:xfrm>
            <a:off x="0" y="22304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Backup</a:t>
            </a:r>
          </a:p>
        </p:txBody>
      </p:sp>
      <p:sp>
        <p:nvSpPr>
          <p:cNvPr id="37" name="Folyamatábra: Lyukkártya 36"/>
          <p:cNvSpPr/>
          <p:nvPr/>
        </p:nvSpPr>
        <p:spPr>
          <a:xfrm>
            <a:off x="1" y="750820"/>
            <a:ext cx="12192000" cy="217577"/>
          </a:xfrm>
          <a:prstGeom prst="flowChartPunchedCard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Lyukkártya 37"/>
          <p:cNvSpPr/>
          <p:nvPr/>
        </p:nvSpPr>
        <p:spPr>
          <a:xfrm flipH="1">
            <a:off x="0" y="6410813"/>
            <a:ext cx="12192000" cy="447187"/>
          </a:xfrm>
          <a:prstGeom prst="flowChartPunchedCard">
            <a:avLst/>
          </a:prstGeom>
          <a:solidFill>
            <a:srgbClr val="40404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0913"/>
            <a:ext cx="12164290" cy="10299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20" y="3431718"/>
            <a:ext cx="10170376" cy="107414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25</a:t>
            </a:fld>
            <a:endParaRPr lang="hu-HU"/>
          </a:p>
        </p:txBody>
      </p:sp>
      <p:sp>
        <p:nvSpPr>
          <p:cNvPr id="22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25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7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27709" y="403045"/>
            <a:ext cx="80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 Narrow" panose="020B0606020202030204" pitchFamily="34" charset="0"/>
              </a:rPr>
              <a:t>Az export volumennövelésének várt eredményei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-1" y="2556"/>
            <a:ext cx="12192001" cy="484909"/>
          </a:xfrm>
          <a:prstGeom prst="rect">
            <a:avLst/>
          </a:prstGeom>
          <a:solidFill>
            <a:srgbClr val="40404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/>
          <p:cNvSpPr txBox="1"/>
          <p:nvPr/>
        </p:nvSpPr>
        <p:spPr>
          <a:xfrm>
            <a:off x="0" y="22304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Backup</a:t>
            </a:r>
          </a:p>
        </p:txBody>
      </p:sp>
      <p:sp>
        <p:nvSpPr>
          <p:cNvPr id="37" name="Folyamatábra: Lyukkártya 36"/>
          <p:cNvSpPr/>
          <p:nvPr/>
        </p:nvSpPr>
        <p:spPr>
          <a:xfrm>
            <a:off x="1" y="750820"/>
            <a:ext cx="12192000" cy="217577"/>
          </a:xfrm>
          <a:prstGeom prst="flowChartPunchedCard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Lyukkártya 37"/>
          <p:cNvSpPr/>
          <p:nvPr/>
        </p:nvSpPr>
        <p:spPr>
          <a:xfrm flipH="1">
            <a:off x="0" y="6410813"/>
            <a:ext cx="12192000" cy="447187"/>
          </a:xfrm>
          <a:prstGeom prst="flowChartPunchedCard">
            <a:avLst/>
          </a:prstGeom>
          <a:solidFill>
            <a:srgbClr val="40404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7468"/>
            <a:ext cx="11781476" cy="37211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26</a:t>
            </a:fld>
            <a:endParaRPr lang="hu-HU"/>
          </a:p>
        </p:txBody>
      </p:sp>
      <p:sp>
        <p:nvSpPr>
          <p:cNvPr id="20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26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86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27709" y="403045"/>
            <a:ext cx="80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latin typeface="Arial Narrow" panose="020B0606020202030204" pitchFamily="34" charset="0"/>
              </a:rPr>
              <a:t>Versenytárselmezés</a:t>
            </a:r>
            <a:endParaRPr lang="hu-HU" sz="2000" b="1" dirty="0">
              <a:latin typeface="Arial Narrow" panose="020B0606020202030204" pitchFamily="34" charset="0"/>
            </a:endParaRP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-1" y="2556"/>
            <a:ext cx="12192001" cy="484909"/>
          </a:xfrm>
          <a:prstGeom prst="rect">
            <a:avLst/>
          </a:prstGeom>
          <a:solidFill>
            <a:srgbClr val="40404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/>
          <p:cNvSpPr txBox="1"/>
          <p:nvPr/>
        </p:nvSpPr>
        <p:spPr>
          <a:xfrm>
            <a:off x="0" y="22304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Backup</a:t>
            </a:r>
          </a:p>
        </p:txBody>
      </p:sp>
      <p:sp>
        <p:nvSpPr>
          <p:cNvPr id="37" name="Folyamatábra: Lyukkártya 36"/>
          <p:cNvSpPr/>
          <p:nvPr/>
        </p:nvSpPr>
        <p:spPr>
          <a:xfrm>
            <a:off x="1" y="750820"/>
            <a:ext cx="12192000" cy="217577"/>
          </a:xfrm>
          <a:prstGeom prst="flowChartPunchedCard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Lyukkártya 37"/>
          <p:cNvSpPr/>
          <p:nvPr/>
        </p:nvSpPr>
        <p:spPr>
          <a:xfrm flipH="1">
            <a:off x="0" y="6410813"/>
            <a:ext cx="12192000" cy="447187"/>
          </a:xfrm>
          <a:prstGeom prst="flowChartPunchedCard">
            <a:avLst/>
          </a:prstGeom>
          <a:solidFill>
            <a:srgbClr val="40404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27</a:t>
            </a:fld>
            <a:endParaRPr lang="hu-HU"/>
          </a:p>
        </p:txBody>
      </p:sp>
      <p:sp>
        <p:nvSpPr>
          <p:cNvPr id="20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27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48" y="1075852"/>
            <a:ext cx="8588052" cy="5195906"/>
          </a:xfrm>
          <a:prstGeom prst="rect">
            <a:avLst/>
          </a:prstGeom>
        </p:spPr>
      </p:pic>
      <p:sp>
        <p:nvSpPr>
          <p:cNvPr id="22" name="Lekerekített téglalap 21"/>
          <p:cNvSpPr/>
          <p:nvPr/>
        </p:nvSpPr>
        <p:spPr>
          <a:xfrm>
            <a:off x="1698948" y="5093927"/>
            <a:ext cx="2940287" cy="1286082"/>
          </a:xfrm>
          <a:prstGeom prst="roundRect">
            <a:avLst/>
          </a:prstGeom>
          <a:noFill/>
          <a:ln w="57150">
            <a:solidFill>
              <a:srgbClr val="B0111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Jobbra nyíl 22"/>
          <p:cNvSpPr/>
          <p:nvPr/>
        </p:nvSpPr>
        <p:spPr>
          <a:xfrm>
            <a:off x="161365" y="5301250"/>
            <a:ext cx="1371600" cy="871435"/>
          </a:xfrm>
          <a:prstGeom prst="rightArrow">
            <a:avLst/>
          </a:prstGeom>
          <a:solidFill>
            <a:srgbClr val="B0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544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-27709" y="403045"/>
            <a:ext cx="80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 Narrow" panose="020B0606020202030204" pitchFamily="34" charset="0"/>
              </a:rPr>
              <a:t>Összesített árbevétel alakulása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-1" y="2556"/>
            <a:ext cx="12192001" cy="484909"/>
          </a:xfrm>
          <a:prstGeom prst="rect">
            <a:avLst/>
          </a:prstGeom>
          <a:solidFill>
            <a:srgbClr val="40404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Szövegdoboz 34"/>
          <p:cNvSpPr txBox="1"/>
          <p:nvPr/>
        </p:nvSpPr>
        <p:spPr>
          <a:xfrm>
            <a:off x="0" y="22304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Backup</a:t>
            </a:r>
          </a:p>
        </p:txBody>
      </p:sp>
      <p:sp>
        <p:nvSpPr>
          <p:cNvPr id="37" name="Folyamatábra: Lyukkártya 36"/>
          <p:cNvSpPr/>
          <p:nvPr/>
        </p:nvSpPr>
        <p:spPr>
          <a:xfrm>
            <a:off x="1" y="750820"/>
            <a:ext cx="12192000" cy="217577"/>
          </a:xfrm>
          <a:prstGeom prst="flowChartPunchedCard">
            <a:avLst/>
          </a:prstGeom>
          <a:solidFill>
            <a:srgbClr val="40404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Lyukkártya 37"/>
          <p:cNvSpPr/>
          <p:nvPr/>
        </p:nvSpPr>
        <p:spPr>
          <a:xfrm flipH="1">
            <a:off x="0" y="6410813"/>
            <a:ext cx="12192000" cy="447187"/>
          </a:xfrm>
          <a:prstGeom prst="flowChartPunchedCard">
            <a:avLst/>
          </a:prstGeom>
          <a:solidFill>
            <a:srgbClr val="40404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28</a:t>
            </a:fld>
            <a:endParaRPr lang="hu-HU"/>
          </a:p>
        </p:txBody>
      </p:sp>
      <p:sp>
        <p:nvSpPr>
          <p:cNvPr id="20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28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00" b="-888"/>
          <a:stretch/>
        </p:blipFill>
        <p:spPr>
          <a:xfrm>
            <a:off x="1467824" y="1563654"/>
            <a:ext cx="8961351" cy="160306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9"/>
          <a:stretch/>
        </p:blipFill>
        <p:spPr>
          <a:xfrm>
            <a:off x="1059049" y="3992790"/>
            <a:ext cx="10073900" cy="14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4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88782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Agenda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-2" y="1363906"/>
            <a:ext cx="2521527" cy="588010"/>
          </a:xfrm>
          <a:prstGeom prst="rect">
            <a:avLst/>
          </a:prstGeom>
          <a:solidFill>
            <a:srgbClr val="29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0" y="2184842"/>
            <a:ext cx="2521527" cy="618055"/>
          </a:xfrm>
          <a:prstGeom prst="rect">
            <a:avLst/>
          </a:prstGeom>
          <a:solidFill>
            <a:srgbClr val="29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0" y="3035825"/>
            <a:ext cx="2521527" cy="643256"/>
          </a:xfrm>
          <a:prstGeom prst="rect">
            <a:avLst/>
          </a:prstGeom>
          <a:solidFill>
            <a:srgbClr val="29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0" y="3912008"/>
            <a:ext cx="2521527" cy="605151"/>
          </a:xfrm>
          <a:prstGeom prst="rect">
            <a:avLst/>
          </a:prstGeom>
          <a:solidFill>
            <a:srgbClr val="29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0" y="4831979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98762" y="1447363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Helyzetelemzés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2341" y="2270041"/>
            <a:ext cx="23968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Kihívások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76641" y="3151456"/>
            <a:ext cx="216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Stratégiai javaslataink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80155" y="4014872"/>
            <a:ext cx="148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Hatáselemzés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0" y="4750086"/>
            <a:ext cx="2521527" cy="646331"/>
          </a:xfrm>
          <a:prstGeom prst="rect">
            <a:avLst/>
          </a:prstGeom>
          <a:solidFill>
            <a:srgbClr val="291F1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Kockázatelemzés, megvalósítás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222187" y="1357678"/>
            <a:ext cx="983673" cy="4077250"/>
            <a:chOff x="11550170" y="1177480"/>
            <a:chExt cx="662612" cy="4077250"/>
          </a:xfrm>
          <a:solidFill>
            <a:srgbClr val="A85149"/>
          </a:solidFill>
        </p:grpSpPr>
        <p:sp>
          <p:nvSpPr>
            <p:cNvPr id="34" name="Téglalap 33"/>
            <p:cNvSpPr/>
            <p:nvPr/>
          </p:nvSpPr>
          <p:spPr>
            <a:xfrm>
              <a:off x="11554693" y="1177480"/>
              <a:ext cx="651163" cy="6189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11554693" y="2041628"/>
              <a:ext cx="651163" cy="61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11550170" y="2886121"/>
              <a:ext cx="651163" cy="640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11561619" y="3759966"/>
              <a:ext cx="651163" cy="607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11554693" y="4600381"/>
              <a:ext cx="651163" cy="6543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3</a:t>
            </a:fld>
            <a:endParaRPr lang="hu-HU"/>
          </a:p>
        </p:txBody>
      </p:sp>
      <p:sp>
        <p:nvSpPr>
          <p:cNvPr id="32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3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7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Agenda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1177480"/>
            <a:ext cx="2521527" cy="484909"/>
          </a:xfrm>
          <a:prstGeom prst="rect">
            <a:avLst/>
          </a:prstGeom>
          <a:solidFill>
            <a:srgbClr val="2B2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0" y="203929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0" y="2915473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0" y="3791656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0" y="4711627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98762" y="1217521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Helyzetelemzés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2342" y="2094097"/>
            <a:ext cx="23968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Problémák azonosítása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76642" y="2946977"/>
            <a:ext cx="21682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Stratégiai javaslataink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80155" y="3864738"/>
            <a:ext cx="148590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Hatáselemzés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0" y="4629734"/>
            <a:ext cx="252152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Kockázatelemzés, megvalósítás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804073" y="1177480"/>
            <a:ext cx="408709" cy="4265377"/>
            <a:chOff x="11540837" y="1177480"/>
            <a:chExt cx="671945" cy="4017873"/>
          </a:xfrm>
        </p:grpSpPr>
        <p:sp>
          <p:nvSpPr>
            <p:cNvPr id="34" name="Téglalap 33"/>
            <p:cNvSpPr/>
            <p:nvPr/>
          </p:nvSpPr>
          <p:spPr>
            <a:xfrm>
              <a:off x="11554692" y="1177480"/>
              <a:ext cx="651163" cy="484909"/>
            </a:xfrm>
            <a:prstGeom prst="rect">
              <a:avLst/>
            </a:prstGeom>
            <a:solidFill>
              <a:srgbClr val="A85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11554692" y="20363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11540837" y="2915473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11561619" y="38024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11554692" y="4710444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4</a:t>
            </a:fld>
            <a:endParaRPr lang="hu-HU"/>
          </a:p>
        </p:txBody>
      </p:sp>
      <p:sp>
        <p:nvSpPr>
          <p:cNvPr id="31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4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abályos ötszög 10"/>
          <p:cNvSpPr/>
          <p:nvPr/>
        </p:nvSpPr>
        <p:spPr>
          <a:xfrm>
            <a:off x="4211784" y="1267165"/>
            <a:ext cx="3607072" cy="3299042"/>
          </a:xfrm>
          <a:prstGeom prst="pent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B01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-19071"/>
            <a:ext cx="12192000" cy="986672"/>
            <a:chOff x="0" y="-127840"/>
            <a:chExt cx="12192000" cy="9866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olyamatábra: Lyukkártya 4"/>
            <p:cNvSpPr/>
            <p:nvPr/>
          </p:nvSpPr>
          <p:spPr>
            <a:xfrm>
              <a:off x="0" y="-127840"/>
              <a:ext cx="12192000" cy="503040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olyamatábra: Lyukkártya 6"/>
            <p:cNvSpPr/>
            <p:nvPr/>
          </p:nvSpPr>
          <p:spPr>
            <a:xfrm>
              <a:off x="0" y="641255"/>
              <a:ext cx="12192000" cy="217577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2249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 vállalat bemutatása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zövegdoboz 40"/>
          <p:cNvSpPr txBox="1"/>
          <p:nvPr/>
        </p:nvSpPr>
        <p:spPr>
          <a:xfrm>
            <a:off x="9062518" y="2877282"/>
            <a:ext cx="386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Minőségi </a:t>
            </a:r>
          </a:p>
          <a:p>
            <a:pPr algn="ctr"/>
            <a:r>
              <a:rPr lang="hu-HU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termékek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7860470" y="3061949"/>
            <a:ext cx="185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Szakmaiság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2113554" y="2740056"/>
            <a:ext cx="219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Erős </a:t>
            </a:r>
          </a:p>
          <a:p>
            <a:pPr algn="ctr"/>
            <a:r>
              <a:rPr lang="hu-HU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kapcsolati háló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-348590" y="2740058"/>
            <a:ext cx="227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Kooperatív </a:t>
            </a:r>
          </a:p>
          <a:p>
            <a:pPr algn="ctr"/>
            <a:r>
              <a:rPr lang="hu-HU" sz="24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hozzáállás</a:t>
            </a:r>
          </a:p>
        </p:txBody>
      </p:sp>
      <p:sp>
        <p:nvSpPr>
          <p:cNvPr id="49" name="Szabályos ötszög 48"/>
          <p:cNvSpPr/>
          <p:nvPr/>
        </p:nvSpPr>
        <p:spPr>
          <a:xfrm>
            <a:off x="4028901" y="1094793"/>
            <a:ext cx="3979024" cy="3639232"/>
          </a:xfrm>
          <a:prstGeom prst="pentagon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44" name="Szövegdoboz 43"/>
          <p:cNvSpPr txBox="1"/>
          <p:nvPr/>
        </p:nvSpPr>
        <p:spPr>
          <a:xfrm>
            <a:off x="399738" y="5398764"/>
            <a:ext cx="11392524" cy="830997"/>
          </a:xfrm>
          <a:prstGeom prst="rect">
            <a:avLst/>
          </a:prstGeom>
          <a:noFill/>
          <a:ln w="38100">
            <a:solidFill>
              <a:srgbClr val="B011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 cég, filozófiájának és kapcsolatainak köszönhetően versenyképes, erős alapokkal rendelkezik. A továbbiakban erre építve, kiépített stratégiával a vállalat előrelépést érhet el.</a:t>
            </a:r>
          </a:p>
        </p:txBody>
      </p:sp>
      <p:sp>
        <p:nvSpPr>
          <p:cNvPr id="22" name="Szabályos ötszög 21"/>
          <p:cNvSpPr/>
          <p:nvPr/>
        </p:nvSpPr>
        <p:spPr>
          <a:xfrm>
            <a:off x="4232591" y="1278624"/>
            <a:ext cx="3607072" cy="3299042"/>
          </a:xfrm>
          <a:prstGeom prst="pentagon">
            <a:avLst/>
          </a:prstGeom>
          <a:solidFill>
            <a:srgbClr val="4F4A21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/>
          </a:p>
        </p:txBody>
      </p:sp>
      <p:sp>
        <p:nvSpPr>
          <p:cNvPr id="9" name="Szövegdoboz 8"/>
          <p:cNvSpPr txBox="1"/>
          <p:nvPr/>
        </p:nvSpPr>
        <p:spPr>
          <a:xfrm>
            <a:off x="4957576" y="2615548"/>
            <a:ext cx="233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Családi vállalkozás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1835175" y="3030910"/>
            <a:ext cx="249287" cy="249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9850677" y="3168136"/>
            <a:ext cx="249287" cy="249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5</a:t>
            </a:fld>
            <a:endParaRPr lang="hu-HU"/>
          </a:p>
        </p:txBody>
      </p:sp>
      <p:sp>
        <p:nvSpPr>
          <p:cNvPr id="27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5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4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6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Bor piacának jellemzése</a:t>
            </a:r>
          </a:p>
          <a:p>
            <a:endParaRPr lang="hu-HU" sz="2400" b="1" dirty="0">
              <a:latin typeface="Arial Narrow" panose="020B0606020202030204" pitchFamily="34" charset="0"/>
            </a:endParaRP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 rot="16200000">
            <a:off x="-1018309" y="2313552"/>
            <a:ext cx="2521527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TERMELÉS</a:t>
            </a:r>
          </a:p>
        </p:txBody>
      </p:sp>
      <p:sp>
        <p:nvSpPr>
          <p:cNvPr id="30" name="Téglalap 29"/>
          <p:cNvSpPr/>
          <p:nvPr/>
        </p:nvSpPr>
        <p:spPr>
          <a:xfrm>
            <a:off x="1" y="969662"/>
            <a:ext cx="6276108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GLOBÁLIS</a:t>
            </a:r>
          </a:p>
        </p:txBody>
      </p:sp>
      <p:sp>
        <p:nvSpPr>
          <p:cNvPr id="31" name="Téglalap 30"/>
          <p:cNvSpPr/>
          <p:nvPr/>
        </p:nvSpPr>
        <p:spPr>
          <a:xfrm rot="16200000">
            <a:off x="-1077269" y="4852475"/>
            <a:ext cx="2639448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FOGYASZTÁS</a:t>
            </a:r>
          </a:p>
        </p:txBody>
      </p:sp>
      <p:sp>
        <p:nvSpPr>
          <p:cNvPr id="32" name="Téglalap 31"/>
          <p:cNvSpPr/>
          <p:nvPr/>
        </p:nvSpPr>
        <p:spPr>
          <a:xfrm>
            <a:off x="6276109" y="969662"/>
            <a:ext cx="5915891" cy="484909"/>
          </a:xfrm>
          <a:prstGeom prst="rect">
            <a:avLst/>
          </a:prstGeom>
          <a:solidFill>
            <a:srgbClr val="B3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HAZAI</a:t>
            </a:r>
          </a:p>
        </p:txBody>
      </p:sp>
      <p:sp>
        <p:nvSpPr>
          <p:cNvPr id="33" name="Téglalap 32"/>
          <p:cNvSpPr/>
          <p:nvPr/>
        </p:nvSpPr>
        <p:spPr>
          <a:xfrm>
            <a:off x="471056" y="1413163"/>
            <a:ext cx="5902036" cy="25769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2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  A világ szőlőtermesztése volumenében nem, csak</a:t>
            </a:r>
          </a:p>
          <a:p>
            <a:pPr marL="457200" lvl="2">
              <a:lnSpc>
                <a:spcPct val="150000"/>
              </a:lnSpc>
            </a:pPr>
            <a:r>
              <a:rPr lang="hu-HU" sz="1700" b="1" dirty="0">
                <a:latin typeface="Arial Narrow" pitchFamily="34" charset="0"/>
              </a:rPr>
              <a:t>      arányaiban változik</a:t>
            </a:r>
          </a:p>
          <a:p>
            <a:pPr marL="457200" lvl="2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  3 legnagyobb bortermelő:</a:t>
            </a:r>
          </a:p>
          <a:p>
            <a:pPr marL="457200" lvl="2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  Export szerepének növekedése</a:t>
            </a:r>
          </a:p>
          <a:p>
            <a:pPr marL="457200" lvl="2">
              <a:lnSpc>
                <a:spcPct val="150000"/>
              </a:lnSpc>
              <a:buFont typeface="Arial" pitchFamily="34" charset="0"/>
              <a:buChar char="•"/>
            </a:pPr>
            <a:endParaRPr lang="hu-HU" sz="1700" b="1" dirty="0">
              <a:latin typeface="Arial Narrow" pitchFamily="34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6373092" y="1413163"/>
            <a:ext cx="5818909" cy="25950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A hazai bortermelés az európai termelés 1,3%-a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Az import borok térnyerése fenyegetés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Borfajták piaci részesedése</a:t>
            </a:r>
          </a:p>
        </p:txBody>
      </p:sp>
      <p:sp>
        <p:nvSpPr>
          <p:cNvPr id="40" name="Téglalap 39"/>
          <p:cNvSpPr/>
          <p:nvPr/>
        </p:nvSpPr>
        <p:spPr>
          <a:xfrm>
            <a:off x="471055" y="3990108"/>
            <a:ext cx="5902036" cy="24106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2">
              <a:lnSpc>
                <a:spcPct val="150000"/>
              </a:lnSpc>
            </a:pPr>
            <a:r>
              <a:rPr lang="hu-HU" sz="1700" b="1" dirty="0">
                <a:latin typeface="Arial Narrow" pitchFamily="34" charset="0"/>
              </a:rPr>
              <a:t>     </a:t>
            </a:r>
          </a:p>
          <a:p>
            <a:pPr marL="457200" lvl="2">
              <a:lnSpc>
                <a:spcPct val="150000"/>
              </a:lnSpc>
            </a:pPr>
            <a:r>
              <a:rPr lang="hu-HU" sz="1700" b="1" dirty="0">
                <a:latin typeface="Arial Narrow" pitchFamily="34" charset="0"/>
              </a:rPr>
              <a:t>   </a:t>
            </a:r>
          </a:p>
          <a:p>
            <a:pPr marL="457200" lvl="2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   Általános fogyasztáscsökkenés</a:t>
            </a:r>
          </a:p>
          <a:p>
            <a:pPr marL="800100" lvl="2" indent="-342900">
              <a:buAutoNum type="arabicPeriod"/>
            </a:pPr>
            <a:r>
              <a:rPr lang="hu-HU" sz="1600" b="1" dirty="0">
                <a:latin typeface="Arial Narrow" pitchFamily="34" charset="0"/>
              </a:rPr>
              <a:t>Égetett szeszes italok</a:t>
            </a:r>
          </a:p>
          <a:p>
            <a:pPr marL="800100" lvl="2" indent="-342900">
              <a:buAutoNum type="arabicPeriod"/>
            </a:pPr>
            <a:r>
              <a:rPr lang="hu-HU" sz="1600" b="1" dirty="0">
                <a:latin typeface="Arial Narrow" pitchFamily="34" charset="0"/>
              </a:rPr>
              <a:t>Sör</a:t>
            </a:r>
          </a:p>
          <a:p>
            <a:pPr marL="800100" lvl="2" indent="-342900">
              <a:buAutoNum type="arabicPeriod"/>
            </a:pPr>
            <a:r>
              <a:rPr lang="hu-HU" sz="1600" b="1" dirty="0">
                <a:latin typeface="Arial Narrow" pitchFamily="34" charset="0"/>
              </a:rPr>
              <a:t>Bor  (Európában és Amerikában a legnagyobb, 26% és 12%)</a:t>
            </a: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3 legnagyobb fogyasztó:</a:t>
            </a:r>
          </a:p>
          <a:p>
            <a:pPr marL="800100" lvl="2" indent="-342900">
              <a:lnSpc>
                <a:spcPct val="150000"/>
              </a:lnSpc>
              <a:buFont typeface="Arial" pitchFamily="34" charset="0"/>
              <a:buChar char="•"/>
            </a:pPr>
            <a:endParaRPr lang="hu-HU" sz="1700" b="1" dirty="0">
              <a:latin typeface="Arial Narrow" pitchFamily="34" charset="0"/>
            </a:endParaRPr>
          </a:p>
          <a:p>
            <a:pPr marL="800100" lvl="2" indent="-342900">
              <a:lnSpc>
                <a:spcPct val="150000"/>
              </a:lnSpc>
            </a:pPr>
            <a:endParaRPr lang="hu-HU" sz="1700" b="1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hu-HU" sz="1700" dirty="0"/>
          </a:p>
        </p:txBody>
      </p:sp>
      <p:sp>
        <p:nvSpPr>
          <p:cNvPr id="41" name="Téglalap 40"/>
          <p:cNvSpPr/>
          <p:nvPr/>
        </p:nvSpPr>
        <p:spPr>
          <a:xfrm>
            <a:off x="6373092" y="3985779"/>
            <a:ext cx="5818909" cy="2419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A borfogyasztás piaci részesedése  ~ 31%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Az emberek 80%-a havonta nem fogyaszt 2 liternél több bort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A legtöbb bort otthon és pincészetekben fogyasztják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hu-HU" sz="1700" b="1" dirty="0">
                <a:latin typeface="Arial Narrow" pitchFamily="34" charset="0"/>
              </a:rPr>
              <a:t>  Az értelmiségi réteg a legnagyobb borfogyasztó</a:t>
            </a:r>
          </a:p>
        </p:txBody>
      </p:sp>
      <p:pic>
        <p:nvPicPr>
          <p:cNvPr id="42" name="Kép 41" descr="Fr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3118" y="2537134"/>
            <a:ext cx="577931" cy="433448"/>
          </a:xfrm>
          <a:prstGeom prst="rect">
            <a:avLst/>
          </a:prstGeom>
        </p:spPr>
      </p:pic>
      <p:pic>
        <p:nvPicPr>
          <p:cNvPr id="43" name="Kép 42" descr="ital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7940" y="2569792"/>
            <a:ext cx="611730" cy="458797"/>
          </a:xfrm>
          <a:prstGeom prst="rect">
            <a:avLst/>
          </a:prstGeom>
        </p:spPr>
      </p:pic>
      <p:pic>
        <p:nvPicPr>
          <p:cNvPr id="44" name="Kép 43" descr="Spa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1673" y="2549008"/>
            <a:ext cx="576106" cy="432080"/>
          </a:xfrm>
          <a:prstGeom prst="rect">
            <a:avLst/>
          </a:prstGeom>
        </p:spPr>
      </p:pic>
      <p:pic>
        <p:nvPicPr>
          <p:cNvPr id="45" name="Kép 44" descr="Americ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710352">
            <a:off x="3600337" y="5502810"/>
            <a:ext cx="444598" cy="335291"/>
          </a:xfrm>
          <a:prstGeom prst="rect">
            <a:avLst/>
          </a:prstGeom>
        </p:spPr>
      </p:pic>
      <p:pic>
        <p:nvPicPr>
          <p:cNvPr id="46" name="Kép 45" descr="Chin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28065" y="5495313"/>
            <a:ext cx="564177" cy="423133"/>
          </a:xfrm>
          <a:prstGeom prst="rect">
            <a:avLst/>
          </a:prstGeom>
        </p:spPr>
      </p:pic>
      <p:pic>
        <p:nvPicPr>
          <p:cNvPr id="47" name="Kép 46" descr="Russi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5545" y="5443433"/>
            <a:ext cx="585849" cy="439387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9698182" y="2933206"/>
            <a:ext cx="2493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1600" dirty="0"/>
              <a:t>  „</a:t>
            </a:r>
            <a:r>
              <a:rPr lang="hu-HU" sz="1600" b="1" dirty="0">
                <a:latin typeface="Arial Narrow" pitchFamily="34" charset="0"/>
              </a:rPr>
              <a:t>Csendes borok” 	75%</a:t>
            </a:r>
          </a:p>
          <a:p>
            <a:pPr>
              <a:buFontTx/>
              <a:buChar char="-"/>
            </a:pPr>
            <a:r>
              <a:rPr lang="hu-HU" sz="1600" b="1" dirty="0">
                <a:latin typeface="Arial Narrow" pitchFamily="34" charset="0"/>
              </a:rPr>
              <a:t>  Gyöngyöző bor 	22%</a:t>
            </a:r>
          </a:p>
          <a:p>
            <a:pPr>
              <a:buFontTx/>
              <a:buChar char="-"/>
            </a:pPr>
            <a:r>
              <a:rPr lang="hu-HU" sz="1600" b="1" dirty="0">
                <a:latin typeface="Arial Narrow" pitchFamily="34" charset="0"/>
              </a:rPr>
              <a:t>  Pezsgő 		1%</a:t>
            </a:r>
          </a:p>
          <a:p>
            <a:pPr>
              <a:buFontTx/>
              <a:buChar char="-"/>
            </a:pPr>
            <a:r>
              <a:rPr lang="hu-HU" sz="1600" b="1" dirty="0">
                <a:latin typeface="Arial Narrow" pitchFamily="34" charset="0"/>
              </a:rPr>
              <a:t>  Hamis borok 	 2%</a:t>
            </a:r>
          </a:p>
          <a:p>
            <a:pPr>
              <a:buFontTx/>
              <a:buChar char="-"/>
            </a:pPr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6373091" y="1413163"/>
            <a:ext cx="1" cy="49994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461158" y="4008197"/>
            <a:ext cx="117308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6</a:t>
            </a:fld>
            <a:endParaRPr lang="hu-HU"/>
          </a:p>
        </p:txBody>
      </p:sp>
      <p:sp>
        <p:nvSpPr>
          <p:cNvPr id="34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6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9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Egyenes összekötő 93"/>
          <p:cNvCxnSpPr/>
          <p:nvPr/>
        </p:nvCxnSpPr>
        <p:spPr>
          <a:xfrm>
            <a:off x="3061856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/>
          <p:cNvCxnSpPr/>
          <p:nvPr/>
        </p:nvCxnSpPr>
        <p:spPr>
          <a:xfrm>
            <a:off x="3214256" y="28616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95"/>
          <p:cNvCxnSpPr/>
          <p:nvPr/>
        </p:nvCxnSpPr>
        <p:spPr>
          <a:xfrm>
            <a:off x="3352802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/>
          <p:cNvCxnSpPr/>
          <p:nvPr/>
        </p:nvCxnSpPr>
        <p:spPr>
          <a:xfrm>
            <a:off x="3519056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gyenes összekötő 97"/>
          <p:cNvCxnSpPr/>
          <p:nvPr/>
        </p:nvCxnSpPr>
        <p:spPr>
          <a:xfrm>
            <a:off x="3657602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98"/>
          <p:cNvCxnSpPr/>
          <p:nvPr/>
        </p:nvCxnSpPr>
        <p:spPr>
          <a:xfrm>
            <a:off x="3477492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99"/>
          <p:cNvCxnSpPr/>
          <p:nvPr/>
        </p:nvCxnSpPr>
        <p:spPr>
          <a:xfrm>
            <a:off x="3505202" y="28616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/>
          <p:cNvCxnSpPr/>
          <p:nvPr/>
        </p:nvCxnSpPr>
        <p:spPr>
          <a:xfrm>
            <a:off x="3657602" y="30140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101"/>
          <p:cNvCxnSpPr/>
          <p:nvPr/>
        </p:nvCxnSpPr>
        <p:spPr>
          <a:xfrm>
            <a:off x="3810002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102"/>
          <p:cNvCxnSpPr/>
          <p:nvPr/>
        </p:nvCxnSpPr>
        <p:spPr>
          <a:xfrm>
            <a:off x="3810002" y="31664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/>
          <p:cNvCxnSpPr/>
          <p:nvPr/>
        </p:nvCxnSpPr>
        <p:spPr>
          <a:xfrm>
            <a:off x="3948547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104"/>
          <p:cNvCxnSpPr/>
          <p:nvPr/>
        </p:nvCxnSpPr>
        <p:spPr>
          <a:xfrm>
            <a:off x="3657602" y="28616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/>
          <p:cNvCxnSpPr/>
          <p:nvPr/>
        </p:nvCxnSpPr>
        <p:spPr>
          <a:xfrm>
            <a:off x="4114802" y="2476127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106"/>
          <p:cNvCxnSpPr/>
          <p:nvPr/>
        </p:nvCxnSpPr>
        <p:spPr>
          <a:xfrm>
            <a:off x="4114802" y="3471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107"/>
          <p:cNvCxnSpPr/>
          <p:nvPr/>
        </p:nvCxnSpPr>
        <p:spPr>
          <a:xfrm>
            <a:off x="3948547" y="30140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/>
          <p:nvPr/>
        </p:nvCxnSpPr>
        <p:spPr>
          <a:xfrm>
            <a:off x="3172691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109"/>
          <p:cNvCxnSpPr/>
          <p:nvPr/>
        </p:nvCxnSpPr>
        <p:spPr>
          <a:xfrm>
            <a:off x="3311237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/>
          <p:cNvCxnSpPr/>
          <p:nvPr/>
        </p:nvCxnSpPr>
        <p:spPr>
          <a:xfrm>
            <a:off x="3131127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/>
          <p:cNvCxnSpPr/>
          <p:nvPr/>
        </p:nvCxnSpPr>
        <p:spPr>
          <a:xfrm>
            <a:off x="3158837" y="28616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>
            <a:off x="3311237" y="30140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>
            <a:off x="3463637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114"/>
          <p:cNvCxnSpPr/>
          <p:nvPr/>
        </p:nvCxnSpPr>
        <p:spPr>
          <a:xfrm>
            <a:off x="3463637" y="31664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>
            <a:off x="3602182" y="2709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116"/>
          <p:cNvCxnSpPr/>
          <p:nvPr/>
        </p:nvCxnSpPr>
        <p:spPr>
          <a:xfrm>
            <a:off x="3311237" y="28616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117"/>
          <p:cNvCxnSpPr/>
          <p:nvPr/>
        </p:nvCxnSpPr>
        <p:spPr>
          <a:xfrm>
            <a:off x="3768437" y="2476127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118"/>
          <p:cNvCxnSpPr/>
          <p:nvPr/>
        </p:nvCxnSpPr>
        <p:spPr>
          <a:xfrm>
            <a:off x="3768437" y="34712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119"/>
          <p:cNvCxnSpPr/>
          <p:nvPr/>
        </p:nvCxnSpPr>
        <p:spPr>
          <a:xfrm>
            <a:off x="3602182" y="301404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/>
          <p:cNvCxnSpPr/>
          <p:nvPr/>
        </p:nvCxnSpPr>
        <p:spPr>
          <a:xfrm rot="10800000" flipV="1">
            <a:off x="3408216" y="27464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121"/>
          <p:cNvCxnSpPr/>
          <p:nvPr/>
        </p:nvCxnSpPr>
        <p:spPr>
          <a:xfrm rot="10800000" flipV="1">
            <a:off x="3546762" y="27464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122"/>
          <p:cNvCxnSpPr/>
          <p:nvPr/>
        </p:nvCxnSpPr>
        <p:spPr>
          <a:xfrm rot="10800000" flipV="1">
            <a:off x="3366652" y="27464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 rot="10800000" flipV="1">
            <a:off x="3394362" y="28988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/>
          <p:nvPr/>
        </p:nvCxnSpPr>
        <p:spPr>
          <a:xfrm rot="10800000" flipV="1">
            <a:off x="3546762" y="30512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 rot="10800000" flipV="1">
            <a:off x="3699162" y="27464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gyenes összekötő 126"/>
          <p:cNvCxnSpPr/>
          <p:nvPr/>
        </p:nvCxnSpPr>
        <p:spPr>
          <a:xfrm rot="10800000" flipV="1">
            <a:off x="3699162" y="32036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127"/>
          <p:cNvCxnSpPr/>
          <p:nvPr/>
        </p:nvCxnSpPr>
        <p:spPr>
          <a:xfrm rot="10800000" flipV="1">
            <a:off x="3837707" y="27464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gyenes összekötő 128"/>
          <p:cNvCxnSpPr/>
          <p:nvPr/>
        </p:nvCxnSpPr>
        <p:spPr>
          <a:xfrm rot="10800000" flipV="1">
            <a:off x="3546762" y="28988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129"/>
          <p:cNvCxnSpPr/>
          <p:nvPr/>
        </p:nvCxnSpPr>
        <p:spPr>
          <a:xfrm rot="10800000" flipV="1">
            <a:off x="4003962" y="2513301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V="1">
            <a:off x="4003962" y="35084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V="1">
            <a:off x="3837707" y="305122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132"/>
          <p:cNvCxnSpPr/>
          <p:nvPr/>
        </p:nvCxnSpPr>
        <p:spPr>
          <a:xfrm>
            <a:off x="5569529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gyenes összekötő 133"/>
          <p:cNvCxnSpPr/>
          <p:nvPr/>
        </p:nvCxnSpPr>
        <p:spPr>
          <a:xfrm>
            <a:off x="5721929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134"/>
          <p:cNvCxnSpPr/>
          <p:nvPr/>
        </p:nvCxnSpPr>
        <p:spPr>
          <a:xfrm>
            <a:off x="586047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135"/>
          <p:cNvCxnSpPr/>
          <p:nvPr/>
        </p:nvCxnSpPr>
        <p:spPr>
          <a:xfrm>
            <a:off x="6026729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>
            <a:off x="616527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gyenes összekötő 137"/>
          <p:cNvCxnSpPr/>
          <p:nvPr/>
        </p:nvCxnSpPr>
        <p:spPr>
          <a:xfrm>
            <a:off x="598516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>
            <a:off x="6012875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>
            <a:off x="6165275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>
            <a:off x="631767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141"/>
          <p:cNvCxnSpPr/>
          <p:nvPr/>
        </p:nvCxnSpPr>
        <p:spPr>
          <a:xfrm>
            <a:off x="6317675" y="31517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142"/>
          <p:cNvCxnSpPr/>
          <p:nvPr/>
        </p:nvCxnSpPr>
        <p:spPr>
          <a:xfrm>
            <a:off x="645622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gyenes összekötő 143"/>
          <p:cNvCxnSpPr/>
          <p:nvPr/>
        </p:nvCxnSpPr>
        <p:spPr>
          <a:xfrm>
            <a:off x="6165275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gyenes összekötő 144"/>
          <p:cNvCxnSpPr/>
          <p:nvPr/>
        </p:nvCxnSpPr>
        <p:spPr>
          <a:xfrm>
            <a:off x="6622475" y="246144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>
            <a:off x="6622475" y="3456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146"/>
          <p:cNvCxnSpPr/>
          <p:nvPr/>
        </p:nvCxnSpPr>
        <p:spPr>
          <a:xfrm>
            <a:off x="6456220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gyenes összekötő 147"/>
          <p:cNvCxnSpPr/>
          <p:nvPr/>
        </p:nvCxnSpPr>
        <p:spPr>
          <a:xfrm>
            <a:off x="5680364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gyenes összekötő 148"/>
          <p:cNvCxnSpPr/>
          <p:nvPr/>
        </p:nvCxnSpPr>
        <p:spPr>
          <a:xfrm>
            <a:off x="581891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gyenes összekötő 149"/>
          <p:cNvCxnSpPr/>
          <p:nvPr/>
        </p:nvCxnSpPr>
        <p:spPr>
          <a:xfrm>
            <a:off x="563880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gyenes összekötő 150"/>
          <p:cNvCxnSpPr/>
          <p:nvPr/>
        </p:nvCxnSpPr>
        <p:spPr>
          <a:xfrm>
            <a:off x="5666510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gyenes összekötő 151"/>
          <p:cNvCxnSpPr/>
          <p:nvPr/>
        </p:nvCxnSpPr>
        <p:spPr>
          <a:xfrm>
            <a:off x="5818910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/>
          <p:cNvCxnSpPr/>
          <p:nvPr/>
        </p:nvCxnSpPr>
        <p:spPr>
          <a:xfrm>
            <a:off x="597131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153"/>
          <p:cNvCxnSpPr/>
          <p:nvPr/>
        </p:nvCxnSpPr>
        <p:spPr>
          <a:xfrm>
            <a:off x="5971310" y="31517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154"/>
          <p:cNvCxnSpPr/>
          <p:nvPr/>
        </p:nvCxnSpPr>
        <p:spPr>
          <a:xfrm>
            <a:off x="610985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155"/>
          <p:cNvCxnSpPr/>
          <p:nvPr/>
        </p:nvCxnSpPr>
        <p:spPr>
          <a:xfrm>
            <a:off x="5818910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156"/>
          <p:cNvCxnSpPr/>
          <p:nvPr/>
        </p:nvCxnSpPr>
        <p:spPr>
          <a:xfrm>
            <a:off x="6276110" y="246144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gyenes összekötő 157"/>
          <p:cNvCxnSpPr/>
          <p:nvPr/>
        </p:nvCxnSpPr>
        <p:spPr>
          <a:xfrm>
            <a:off x="6276110" y="3456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158"/>
          <p:cNvCxnSpPr/>
          <p:nvPr/>
        </p:nvCxnSpPr>
        <p:spPr>
          <a:xfrm>
            <a:off x="6109855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159"/>
          <p:cNvCxnSpPr/>
          <p:nvPr/>
        </p:nvCxnSpPr>
        <p:spPr>
          <a:xfrm rot="10800000" flipV="1">
            <a:off x="5915889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gyenes összekötő 160"/>
          <p:cNvCxnSpPr/>
          <p:nvPr/>
        </p:nvCxnSpPr>
        <p:spPr>
          <a:xfrm rot="10800000" flipV="1">
            <a:off x="6054435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161"/>
          <p:cNvCxnSpPr/>
          <p:nvPr/>
        </p:nvCxnSpPr>
        <p:spPr>
          <a:xfrm rot="10800000" flipV="1">
            <a:off x="5874325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gyenes összekötő 162"/>
          <p:cNvCxnSpPr/>
          <p:nvPr/>
        </p:nvCxnSpPr>
        <p:spPr>
          <a:xfrm rot="10800000" flipV="1">
            <a:off x="5902035" y="28841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163"/>
          <p:cNvCxnSpPr/>
          <p:nvPr/>
        </p:nvCxnSpPr>
        <p:spPr>
          <a:xfrm rot="10800000" flipV="1">
            <a:off x="6054435" y="30365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gyenes összekötő 164"/>
          <p:cNvCxnSpPr/>
          <p:nvPr/>
        </p:nvCxnSpPr>
        <p:spPr>
          <a:xfrm rot="10800000" flipV="1">
            <a:off x="6206835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gyenes összekötő 165"/>
          <p:cNvCxnSpPr/>
          <p:nvPr/>
        </p:nvCxnSpPr>
        <p:spPr>
          <a:xfrm rot="10800000" flipV="1">
            <a:off x="6206835" y="31889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gyenes összekötő 166"/>
          <p:cNvCxnSpPr/>
          <p:nvPr/>
        </p:nvCxnSpPr>
        <p:spPr>
          <a:xfrm rot="10800000" flipV="1">
            <a:off x="6345380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167"/>
          <p:cNvCxnSpPr/>
          <p:nvPr/>
        </p:nvCxnSpPr>
        <p:spPr>
          <a:xfrm rot="10800000" flipV="1">
            <a:off x="6054435" y="28841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168"/>
          <p:cNvCxnSpPr/>
          <p:nvPr/>
        </p:nvCxnSpPr>
        <p:spPr>
          <a:xfrm rot="10800000" flipV="1">
            <a:off x="6511635" y="249861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gyenes összekötő 169"/>
          <p:cNvCxnSpPr/>
          <p:nvPr/>
        </p:nvCxnSpPr>
        <p:spPr>
          <a:xfrm rot="10800000" flipV="1">
            <a:off x="6511635" y="3493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170"/>
          <p:cNvCxnSpPr/>
          <p:nvPr/>
        </p:nvCxnSpPr>
        <p:spPr>
          <a:xfrm rot="10800000" flipV="1">
            <a:off x="6345380" y="30365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gyenes összekötő 171"/>
          <p:cNvCxnSpPr/>
          <p:nvPr/>
        </p:nvCxnSpPr>
        <p:spPr>
          <a:xfrm>
            <a:off x="8077201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172"/>
          <p:cNvCxnSpPr/>
          <p:nvPr/>
        </p:nvCxnSpPr>
        <p:spPr>
          <a:xfrm>
            <a:off x="8229601" y="27349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gyenes összekötő 173"/>
          <p:cNvCxnSpPr/>
          <p:nvPr/>
        </p:nvCxnSpPr>
        <p:spPr>
          <a:xfrm>
            <a:off x="8368147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gyenes összekötő 174"/>
          <p:cNvCxnSpPr/>
          <p:nvPr/>
        </p:nvCxnSpPr>
        <p:spPr>
          <a:xfrm>
            <a:off x="8534401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175"/>
          <p:cNvCxnSpPr/>
          <p:nvPr/>
        </p:nvCxnSpPr>
        <p:spPr>
          <a:xfrm>
            <a:off x="8672947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gyenes összekötő 176"/>
          <p:cNvCxnSpPr/>
          <p:nvPr/>
        </p:nvCxnSpPr>
        <p:spPr>
          <a:xfrm>
            <a:off x="8492837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gyenes összekötő 177"/>
          <p:cNvCxnSpPr/>
          <p:nvPr/>
        </p:nvCxnSpPr>
        <p:spPr>
          <a:xfrm>
            <a:off x="8520547" y="27349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gyenes összekötő 178"/>
          <p:cNvCxnSpPr/>
          <p:nvPr/>
        </p:nvCxnSpPr>
        <p:spPr>
          <a:xfrm>
            <a:off x="8672947" y="28873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179"/>
          <p:cNvCxnSpPr/>
          <p:nvPr/>
        </p:nvCxnSpPr>
        <p:spPr>
          <a:xfrm>
            <a:off x="8825347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gyenes összekötő 180"/>
          <p:cNvCxnSpPr/>
          <p:nvPr/>
        </p:nvCxnSpPr>
        <p:spPr>
          <a:xfrm>
            <a:off x="8825347" y="30397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181"/>
          <p:cNvCxnSpPr/>
          <p:nvPr/>
        </p:nvCxnSpPr>
        <p:spPr>
          <a:xfrm>
            <a:off x="8963892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Egyenes összekötő 182"/>
          <p:cNvCxnSpPr/>
          <p:nvPr/>
        </p:nvCxnSpPr>
        <p:spPr>
          <a:xfrm>
            <a:off x="8672947" y="27349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gyenes összekötő 183"/>
          <p:cNvCxnSpPr/>
          <p:nvPr/>
        </p:nvCxnSpPr>
        <p:spPr>
          <a:xfrm>
            <a:off x="9130147" y="2349387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184"/>
          <p:cNvCxnSpPr/>
          <p:nvPr/>
        </p:nvCxnSpPr>
        <p:spPr>
          <a:xfrm>
            <a:off x="9130147" y="3344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gyenes összekötő 185"/>
          <p:cNvCxnSpPr/>
          <p:nvPr/>
        </p:nvCxnSpPr>
        <p:spPr>
          <a:xfrm>
            <a:off x="8963892" y="28873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gyenes összekötő 186"/>
          <p:cNvCxnSpPr/>
          <p:nvPr/>
        </p:nvCxnSpPr>
        <p:spPr>
          <a:xfrm>
            <a:off x="8188036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gyenes összekötő 187"/>
          <p:cNvCxnSpPr/>
          <p:nvPr/>
        </p:nvCxnSpPr>
        <p:spPr>
          <a:xfrm>
            <a:off x="8326582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gyenes összekötő 188"/>
          <p:cNvCxnSpPr/>
          <p:nvPr/>
        </p:nvCxnSpPr>
        <p:spPr>
          <a:xfrm>
            <a:off x="8146472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gyenes összekötő 189"/>
          <p:cNvCxnSpPr/>
          <p:nvPr/>
        </p:nvCxnSpPr>
        <p:spPr>
          <a:xfrm>
            <a:off x="8174182" y="27349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gyenes összekötő 190"/>
          <p:cNvCxnSpPr/>
          <p:nvPr/>
        </p:nvCxnSpPr>
        <p:spPr>
          <a:xfrm>
            <a:off x="8326582" y="28873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gyenes összekötő 191"/>
          <p:cNvCxnSpPr/>
          <p:nvPr/>
        </p:nvCxnSpPr>
        <p:spPr>
          <a:xfrm>
            <a:off x="8478982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gyenes összekötő 192"/>
          <p:cNvCxnSpPr/>
          <p:nvPr/>
        </p:nvCxnSpPr>
        <p:spPr>
          <a:xfrm>
            <a:off x="8478982" y="30397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gyenes összekötő 193"/>
          <p:cNvCxnSpPr/>
          <p:nvPr/>
        </p:nvCxnSpPr>
        <p:spPr>
          <a:xfrm>
            <a:off x="8617527" y="2582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gyenes összekötő 194"/>
          <p:cNvCxnSpPr/>
          <p:nvPr/>
        </p:nvCxnSpPr>
        <p:spPr>
          <a:xfrm>
            <a:off x="8326582" y="27349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gyenes összekötő 195"/>
          <p:cNvCxnSpPr/>
          <p:nvPr/>
        </p:nvCxnSpPr>
        <p:spPr>
          <a:xfrm>
            <a:off x="8783782" y="2349387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gyenes összekötő 196"/>
          <p:cNvCxnSpPr/>
          <p:nvPr/>
        </p:nvCxnSpPr>
        <p:spPr>
          <a:xfrm>
            <a:off x="8783782" y="33445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197"/>
          <p:cNvCxnSpPr/>
          <p:nvPr/>
        </p:nvCxnSpPr>
        <p:spPr>
          <a:xfrm>
            <a:off x="8617527" y="2887306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gyenes összekötő 198"/>
          <p:cNvCxnSpPr/>
          <p:nvPr/>
        </p:nvCxnSpPr>
        <p:spPr>
          <a:xfrm rot="10800000" flipV="1">
            <a:off x="8423561" y="26196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gyenes összekötő 199"/>
          <p:cNvCxnSpPr/>
          <p:nvPr/>
        </p:nvCxnSpPr>
        <p:spPr>
          <a:xfrm rot="10800000" flipV="1">
            <a:off x="8562107" y="26196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200"/>
          <p:cNvCxnSpPr/>
          <p:nvPr/>
        </p:nvCxnSpPr>
        <p:spPr>
          <a:xfrm rot="10800000" flipV="1">
            <a:off x="8381997" y="26196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201"/>
          <p:cNvCxnSpPr/>
          <p:nvPr/>
        </p:nvCxnSpPr>
        <p:spPr>
          <a:xfrm rot="10800000" flipV="1">
            <a:off x="8409707" y="27720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202"/>
          <p:cNvCxnSpPr/>
          <p:nvPr/>
        </p:nvCxnSpPr>
        <p:spPr>
          <a:xfrm rot="10800000" flipV="1">
            <a:off x="8562107" y="29244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gyenes összekötő 203"/>
          <p:cNvCxnSpPr/>
          <p:nvPr/>
        </p:nvCxnSpPr>
        <p:spPr>
          <a:xfrm rot="10800000" flipV="1">
            <a:off x="8714507" y="26196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/>
          <p:cNvCxnSpPr/>
          <p:nvPr/>
        </p:nvCxnSpPr>
        <p:spPr>
          <a:xfrm rot="10800000" flipV="1">
            <a:off x="8714507" y="30768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Egyenes összekötő 205"/>
          <p:cNvCxnSpPr/>
          <p:nvPr/>
        </p:nvCxnSpPr>
        <p:spPr>
          <a:xfrm rot="10800000" flipV="1">
            <a:off x="8853052" y="26196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Egyenes összekötő 206"/>
          <p:cNvCxnSpPr/>
          <p:nvPr/>
        </p:nvCxnSpPr>
        <p:spPr>
          <a:xfrm rot="10800000" flipV="1">
            <a:off x="8562107" y="27720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gyenes összekötő 207"/>
          <p:cNvCxnSpPr/>
          <p:nvPr/>
        </p:nvCxnSpPr>
        <p:spPr>
          <a:xfrm rot="10800000" flipV="1">
            <a:off x="9019307" y="2386561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gyenes összekötő 208"/>
          <p:cNvCxnSpPr/>
          <p:nvPr/>
        </p:nvCxnSpPr>
        <p:spPr>
          <a:xfrm rot="10800000" flipV="1">
            <a:off x="9019307" y="33816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209"/>
          <p:cNvCxnSpPr/>
          <p:nvPr/>
        </p:nvCxnSpPr>
        <p:spPr>
          <a:xfrm rot="10800000" flipV="1">
            <a:off x="8853052" y="292448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gyenes összekötő 210"/>
          <p:cNvCxnSpPr/>
          <p:nvPr/>
        </p:nvCxnSpPr>
        <p:spPr>
          <a:xfrm>
            <a:off x="10688196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Egyenes összekötő 211"/>
          <p:cNvCxnSpPr/>
          <p:nvPr/>
        </p:nvCxnSpPr>
        <p:spPr>
          <a:xfrm>
            <a:off x="10840596" y="28331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gyenes összekötő 212"/>
          <p:cNvCxnSpPr/>
          <p:nvPr/>
        </p:nvCxnSpPr>
        <p:spPr>
          <a:xfrm>
            <a:off x="10979142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gyenes összekötő 213"/>
          <p:cNvCxnSpPr/>
          <p:nvPr/>
        </p:nvCxnSpPr>
        <p:spPr>
          <a:xfrm>
            <a:off x="11145396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Egyenes összekötő 214"/>
          <p:cNvCxnSpPr/>
          <p:nvPr/>
        </p:nvCxnSpPr>
        <p:spPr>
          <a:xfrm>
            <a:off x="11283942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Egyenes összekötő 215"/>
          <p:cNvCxnSpPr/>
          <p:nvPr/>
        </p:nvCxnSpPr>
        <p:spPr>
          <a:xfrm>
            <a:off x="11103832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gyenes összekötő 216"/>
          <p:cNvCxnSpPr/>
          <p:nvPr/>
        </p:nvCxnSpPr>
        <p:spPr>
          <a:xfrm>
            <a:off x="11131542" y="28331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/>
          <p:cNvCxnSpPr/>
          <p:nvPr/>
        </p:nvCxnSpPr>
        <p:spPr>
          <a:xfrm>
            <a:off x="11283942" y="29855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Egyenes összekötő 218"/>
          <p:cNvCxnSpPr/>
          <p:nvPr/>
        </p:nvCxnSpPr>
        <p:spPr>
          <a:xfrm>
            <a:off x="11436342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gyenes összekötő 219"/>
          <p:cNvCxnSpPr/>
          <p:nvPr/>
        </p:nvCxnSpPr>
        <p:spPr>
          <a:xfrm>
            <a:off x="11436342" y="31379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Egyenes összekötő 220"/>
          <p:cNvCxnSpPr/>
          <p:nvPr/>
        </p:nvCxnSpPr>
        <p:spPr>
          <a:xfrm>
            <a:off x="11574887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/>
          <p:cNvCxnSpPr/>
          <p:nvPr/>
        </p:nvCxnSpPr>
        <p:spPr>
          <a:xfrm>
            <a:off x="11283942" y="28331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gyenes összekötő 222"/>
          <p:cNvCxnSpPr/>
          <p:nvPr/>
        </p:nvCxnSpPr>
        <p:spPr>
          <a:xfrm>
            <a:off x="11741142" y="2447585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gyenes összekötő 223"/>
          <p:cNvCxnSpPr/>
          <p:nvPr/>
        </p:nvCxnSpPr>
        <p:spPr>
          <a:xfrm>
            <a:off x="11741142" y="3442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gyenes összekötő 224"/>
          <p:cNvCxnSpPr/>
          <p:nvPr/>
        </p:nvCxnSpPr>
        <p:spPr>
          <a:xfrm>
            <a:off x="11574887" y="29855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gyenes összekötő 225"/>
          <p:cNvCxnSpPr/>
          <p:nvPr/>
        </p:nvCxnSpPr>
        <p:spPr>
          <a:xfrm>
            <a:off x="10799031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gyenes összekötő 226"/>
          <p:cNvCxnSpPr/>
          <p:nvPr/>
        </p:nvCxnSpPr>
        <p:spPr>
          <a:xfrm>
            <a:off x="10937577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227"/>
          <p:cNvCxnSpPr/>
          <p:nvPr/>
        </p:nvCxnSpPr>
        <p:spPr>
          <a:xfrm>
            <a:off x="10757467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gyenes összekötő 228"/>
          <p:cNvCxnSpPr/>
          <p:nvPr/>
        </p:nvCxnSpPr>
        <p:spPr>
          <a:xfrm>
            <a:off x="10785177" y="28331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gyenes összekötő 229"/>
          <p:cNvCxnSpPr/>
          <p:nvPr/>
        </p:nvCxnSpPr>
        <p:spPr>
          <a:xfrm>
            <a:off x="10937577" y="29855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gyenes összekötő 230"/>
          <p:cNvCxnSpPr/>
          <p:nvPr/>
        </p:nvCxnSpPr>
        <p:spPr>
          <a:xfrm>
            <a:off x="11089977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Egyenes összekötő 231"/>
          <p:cNvCxnSpPr/>
          <p:nvPr/>
        </p:nvCxnSpPr>
        <p:spPr>
          <a:xfrm>
            <a:off x="11089977" y="31379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Egyenes összekötő 232"/>
          <p:cNvCxnSpPr/>
          <p:nvPr/>
        </p:nvCxnSpPr>
        <p:spPr>
          <a:xfrm>
            <a:off x="11228522" y="2680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233"/>
          <p:cNvCxnSpPr/>
          <p:nvPr/>
        </p:nvCxnSpPr>
        <p:spPr>
          <a:xfrm>
            <a:off x="10937577" y="28331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gyenes összekötő 234"/>
          <p:cNvCxnSpPr/>
          <p:nvPr/>
        </p:nvCxnSpPr>
        <p:spPr>
          <a:xfrm>
            <a:off x="11394777" y="2447585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235"/>
          <p:cNvCxnSpPr/>
          <p:nvPr/>
        </p:nvCxnSpPr>
        <p:spPr>
          <a:xfrm>
            <a:off x="11394777" y="34427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gyenes összekötő 236"/>
          <p:cNvCxnSpPr/>
          <p:nvPr/>
        </p:nvCxnSpPr>
        <p:spPr>
          <a:xfrm>
            <a:off x="11228522" y="298550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237"/>
          <p:cNvCxnSpPr/>
          <p:nvPr/>
        </p:nvCxnSpPr>
        <p:spPr>
          <a:xfrm rot="10800000" flipV="1">
            <a:off x="11034556" y="27178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gyenes összekötő 238"/>
          <p:cNvCxnSpPr/>
          <p:nvPr/>
        </p:nvCxnSpPr>
        <p:spPr>
          <a:xfrm rot="10800000" flipV="1">
            <a:off x="11173102" y="27178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gyenes összekötő 239"/>
          <p:cNvCxnSpPr/>
          <p:nvPr/>
        </p:nvCxnSpPr>
        <p:spPr>
          <a:xfrm rot="10800000" flipV="1">
            <a:off x="10992992" y="27178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Egyenes összekötő 240"/>
          <p:cNvCxnSpPr/>
          <p:nvPr/>
        </p:nvCxnSpPr>
        <p:spPr>
          <a:xfrm rot="10800000" flipV="1">
            <a:off x="11020702" y="28702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/>
          <p:cNvCxnSpPr/>
          <p:nvPr/>
        </p:nvCxnSpPr>
        <p:spPr>
          <a:xfrm rot="10800000" flipV="1">
            <a:off x="11173102" y="30226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Egyenes összekötő 242"/>
          <p:cNvCxnSpPr/>
          <p:nvPr/>
        </p:nvCxnSpPr>
        <p:spPr>
          <a:xfrm rot="10800000" flipV="1">
            <a:off x="11325502" y="27178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/>
          <p:cNvCxnSpPr/>
          <p:nvPr/>
        </p:nvCxnSpPr>
        <p:spPr>
          <a:xfrm rot="10800000" flipV="1">
            <a:off x="11325502" y="31750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gyenes összekötő 244"/>
          <p:cNvCxnSpPr/>
          <p:nvPr/>
        </p:nvCxnSpPr>
        <p:spPr>
          <a:xfrm rot="10800000" flipV="1">
            <a:off x="11464047" y="27178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/>
          <p:cNvCxnSpPr/>
          <p:nvPr/>
        </p:nvCxnSpPr>
        <p:spPr>
          <a:xfrm rot="10800000" flipV="1">
            <a:off x="11173102" y="28702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gyenes összekötő 246"/>
          <p:cNvCxnSpPr/>
          <p:nvPr/>
        </p:nvCxnSpPr>
        <p:spPr>
          <a:xfrm rot="10800000" flipV="1">
            <a:off x="11630302" y="24847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gyenes összekötő 247"/>
          <p:cNvCxnSpPr/>
          <p:nvPr/>
        </p:nvCxnSpPr>
        <p:spPr>
          <a:xfrm rot="10800000" flipV="1">
            <a:off x="11630302" y="34798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gyenes összekötő 248"/>
          <p:cNvCxnSpPr/>
          <p:nvPr/>
        </p:nvCxnSpPr>
        <p:spPr>
          <a:xfrm rot="10800000" flipV="1">
            <a:off x="11464047" y="3022678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623454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775854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>
            <a:off x="91440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>
            <a:off x="1080654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121920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103909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>
            <a:off x="1066800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>
            <a:off x="1219200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>
            <a:off x="137160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1371600" y="31517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151014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1219200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>
            <a:off x="1676400" y="246144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1676400" y="3456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1510145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734289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/>
          <p:cNvCxnSpPr/>
          <p:nvPr/>
        </p:nvCxnSpPr>
        <p:spPr>
          <a:xfrm>
            <a:off x="87283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>
            <a:off x="69272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>
            <a:off x="720435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72"/>
          <p:cNvCxnSpPr/>
          <p:nvPr/>
        </p:nvCxnSpPr>
        <p:spPr>
          <a:xfrm>
            <a:off x="872835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73"/>
          <p:cNvCxnSpPr/>
          <p:nvPr/>
        </p:nvCxnSpPr>
        <p:spPr>
          <a:xfrm>
            <a:off x="1025235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>
            <a:off x="1025235" y="31517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/>
          <p:cNvCxnSpPr/>
          <p:nvPr/>
        </p:nvCxnSpPr>
        <p:spPr>
          <a:xfrm>
            <a:off x="1163780" y="2694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76"/>
          <p:cNvCxnSpPr/>
          <p:nvPr/>
        </p:nvCxnSpPr>
        <p:spPr>
          <a:xfrm>
            <a:off x="872835" y="28469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>
            <a:off x="1330035" y="2461440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/>
          <p:cNvCxnSpPr/>
          <p:nvPr/>
        </p:nvCxnSpPr>
        <p:spPr>
          <a:xfrm>
            <a:off x="1330035" y="34565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/>
          <p:nvPr/>
        </p:nvCxnSpPr>
        <p:spPr>
          <a:xfrm>
            <a:off x="1163780" y="2999359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/>
          <p:cNvCxnSpPr/>
          <p:nvPr/>
        </p:nvCxnSpPr>
        <p:spPr>
          <a:xfrm rot="10800000" flipV="1">
            <a:off x="969814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 rot="10800000" flipV="1">
            <a:off x="1108360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 rot="10800000" flipV="1">
            <a:off x="928250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/>
          <p:nvPr/>
        </p:nvCxnSpPr>
        <p:spPr>
          <a:xfrm rot="10800000" flipV="1">
            <a:off x="955960" y="28841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/>
          <p:nvPr/>
        </p:nvCxnSpPr>
        <p:spPr>
          <a:xfrm rot="10800000" flipV="1">
            <a:off x="1108360" y="30365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 rot="10800000" flipV="1">
            <a:off x="1260760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/>
          <p:nvPr/>
        </p:nvCxnSpPr>
        <p:spPr>
          <a:xfrm rot="10800000" flipV="1">
            <a:off x="1260760" y="31889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 rot="10800000" flipV="1">
            <a:off x="1399305" y="2731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/>
          <p:nvPr/>
        </p:nvCxnSpPr>
        <p:spPr>
          <a:xfrm rot="10800000" flipV="1">
            <a:off x="1108360" y="28841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 rot="10800000" flipV="1">
            <a:off x="1565560" y="2498614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90"/>
          <p:cNvCxnSpPr/>
          <p:nvPr/>
        </p:nvCxnSpPr>
        <p:spPr>
          <a:xfrm rot="10800000" flipV="1">
            <a:off x="1565560" y="34937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/>
          <p:nvPr/>
        </p:nvCxnSpPr>
        <p:spPr>
          <a:xfrm rot="10800000" flipV="1">
            <a:off x="1399305" y="3036533"/>
            <a:ext cx="0" cy="1685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zis 1"/>
          <p:cNvSpPr/>
          <p:nvPr/>
        </p:nvSpPr>
        <p:spPr>
          <a:xfrm>
            <a:off x="159327" y="1032846"/>
            <a:ext cx="1842655" cy="1842655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60377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962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Termékdifferenciáltság, mint versenystratégia lehet a célravezető megoldás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53146" y="65127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lipszis 29"/>
          <p:cNvSpPr/>
          <p:nvPr/>
        </p:nvSpPr>
        <p:spPr>
          <a:xfrm>
            <a:off x="2625436" y="1004304"/>
            <a:ext cx="1842655" cy="1842655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5091545" y="1004304"/>
            <a:ext cx="1842655" cy="1842655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7557654" y="1018991"/>
            <a:ext cx="1842655" cy="1842655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/>
          <p:nvPr/>
        </p:nvSpPr>
        <p:spPr>
          <a:xfrm>
            <a:off x="10205587" y="1004304"/>
            <a:ext cx="1842655" cy="1842655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Ellipszis 92"/>
          <p:cNvSpPr/>
          <p:nvPr/>
        </p:nvSpPr>
        <p:spPr>
          <a:xfrm>
            <a:off x="325307" y="1083316"/>
            <a:ext cx="1501779" cy="15017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205515" y="1270301"/>
            <a:ext cx="175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Piaci együttműködés, de erős verseny</a:t>
            </a:r>
          </a:p>
        </p:txBody>
      </p:sp>
      <p:sp>
        <p:nvSpPr>
          <p:cNvPr id="250" name="Ellipszis 249"/>
          <p:cNvSpPr/>
          <p:nvPr/>
        </p:nvSpPr>
        <p:spPr>
          <a:xfrm>
            <a:off x="2791691" y="1082137"/>
            <a:ext cx="1501779" cy="15017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2834970" y="1396724"/>
            <a:ext cx="144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Európa nyomása</a:t>
            </a:r>
          </a:p>
        </p:txBody>
      </p:sp>
      <p:sp>
        <p:nvSpPr>
          <p:cNvPr id="251" name="Ellipszis 250"/>
          <p:cNvSpPr/>
          <p:nvPr/>
        </p:nvSpPr>
        <p:spPr>
          <a:xfrm>
            <a:off x="5203400" y="1081199"/>
            <a:ext cx="1501779" cy="15017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5096170" y="1270400"/>
            <a:ext cx="175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Volumen vs. Minőség dilemma</a:t>
            </a:r>
          </a:p>
        </p:txBody>
      </p:sp>
      <p:sp>
        <p:nvSpPr>
          <p:cNvPr id="253" name="Ellipszis 252"/>
          <p:cNvSpPr/>
          <p:nvPr/>
        </p:nvSpPr>
        <p:spPr>
          <a:xfrm>
            <a:off x="10376024" y="1121974"/>
            <a:ext cx="1501779" cy="15017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256401" y="1434895"/>
            <a:ext cx="175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Borkultúra erősödése</a:t>
            </a:r>
          </a:p>
        </p:txBody>
      </p:sp>
      <p:sp>
        <p:nvSpPr>
          <p:cNvPr id="252" name="Ellipszis 251"/>
          <p:cNvSpPr/>
          <p:nvPr/>
        </p:nvSpPr>
        <p:spPr>
          <a:xfrm>
            <a:off x="7724319" y="1068452"/>
            <a:ext cx="1501779" cy="15017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7608468" y="1518857"/>
            <a:ext cx="175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Piac lassulása</a:t>
            </a:r>
          </a:p>
        </p:txBody>
      </p:sp>
      <p:sp>
        <p:nvSpPr>
          <p:cNvPr id="254" name="Téglalap 253"/>
          <p:cNvSpPr/>
          <p:nvPr/>
        </p:nvSpPr>
        <p:spPr>
          <a:xfrm>
            <a:off x="205515" y="5317717"/>
            <a:ext cx="11842727" cy="84707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/>
          </a:p>
        </p:txBody>
      </p:sp>
      <p:sp>
        <p:nvSpPr>
          <p:cNvPr id="255" name="Szövegdoboz 254"/>
          <p:cNvSpPr txBox="1"/>
          <p:nvPr/>
        </p:nvSpPr>
        <p:spPr>
          <a:xfrm>
            <a:off x="325307" y="5273406"/>
            <a:ext cx="1155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 Narrow" panose="020B0606020202030204" pitchFamily="34" charset="0"/>
              </a:rPr>
              <a:t>Az Európa szinten és globális szinten is fokozódó versenyben, erős import nyomás alatt a cél a márka stabilitásának megőrzése, és megismertetése Magyarországon kívül is. A célok elérését nehezíti a régiós egységbe való gondolkodás az individuális versenyképesség megőrzése mellett.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7</a:t>
            </a:fld>
            <a:endParaRPr lang="hu-HU"/>
          </a:p>
        </p:txBody>
      </p:sp>
      <p:sp>
        <p:nvSpPr>
          <p:cNvPr id="256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7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2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-19071"/>
            <a:ext cx="12192000" cy="986672"/>
            <a:chOff x="0" y="-127840"/>
            <a:chExt cx="12192000" cy="9866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olyamatábra: Lyukkártya 4"/>
            <p:cNvSpPr/>
            <p:nvPr/>
          </p:nvSpPr>
          <p:spPr>
            <a:xfrm>
              <a:off x="0" y="-127840"/>
              <a:ext cx="12192000" cy="503040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olyamatábra: Lyukkártya 6"/>
            <p:cNvSpPr/>
            <p:nvPr/>
          </p:nvSpPr>
          <p:spPr>
            <a:xfrm>
              <a:off x="0" y="641255"/>
              <a:ext cx="12192000" cy="217577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75335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Agenda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1177480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0" y="2039290"/>
            <a:ext cx="2521527" cy="484909"/>
          </a:xfrm>
          <a:prstGeom prst="rect">
            <a:avLst/>
          </a:prstGeom>
          <a:solidFill>
            <a:srgbClr val="2B2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0" y="2915473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0" y="3791656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0" y="4711627"/>
            <a:ext cx="2521527" cy="4849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98762" y="1217521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Helyzetelemzés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2342" y="2094097"/>
            <a:ext cx="239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Problémák azonosítása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76642" y="2946977"/>
            <a:ext cx="216824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Stratégiai javaslataink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80155" y="3864738"/>
            <a:ext cx="148590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Hatáselemzés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0" y="4629734"/>
            <a:ext cx="252152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Narrow" panose="020B0606020202030204" pitchFamily="34" charset="0"/>
              </a:rPr>
              <a:t>Kockázatelemzés, megvalósítás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804073" y="1177480"/>
            <a:ext cx="408709" cy="4098585"/>
            <a:chOff x="11540837" y="1177480"/>
            <a:chExt cx="671945" cy="4017873"/>
          </a:xfrm>
        </p:grpSpPr>
        <p:sp>
          <p:nvSpPr>
            <p:cNvPr id="34" name="Téglalap 33"/>
            <p:cNvSpPr/>
            <p:nvPr/>
          </p:nvSpPr>
          <p:spPr>
            <a:xfrm>
              <a:off x="11554692" y="1177480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11554692" y="2036308"/>
              <a:ext cx="651163" cy="484909"/>
            </a:xfrm>
            <a:prstGeom prst="rect">
              <a:avLst/>
            </a:prstGeom>
            <a:solidFill>
              <a:srgbClr val="A85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11540837" y="2915473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11561619" y="3802408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11554692" y="4710444"/>
              <a:ext cx="651163" cy="4849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6148" name="Picture 4" descr="http://www.heimann.hu/static/image-store/31/256/lar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1"/>
          <a:stretch/>
        </p:blipFill>
        <p:spPr bwMode="auto">
          <a:xfrm>
            <a:off x="4394621" y="1149898"/>
            <a:ext cx="7261518" cy="41261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8</a:t>
            </a:fld>
            <a:endParaRPr lang="hu-HU"/>
          </a:p>
        </p:txBody>
      </p:sp>
      <p:sp>
        <p:nvSpPr>
          <p:cNvPr id="32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8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0" y="2464"/>
            <a:ext cx="2590800" cy="354588"/>
          </a:xfrm>
          <a:prstGeom prst="rect">
            <a:avLst/>
          </a:prstGeom>
          <a:solidFill>
            <a:srgbClr val="F21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-19071"/>
            <a:ext cx="12192000" cy="6778027"/>
            <a:chOff x="0" y="-127840"/>
            <a:chExt cx="12192000" cy="677802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8" name="Csoportba foglalás 7"/>
            <p:cNvGrpSpPr/>
            <p:nvPr/>
          </p:nvGrpSpPr>
          <p:grpSpPr>
            <a:xfrm>
              <a:off x="0" y="-127840"/>
              <a:ext cx="12192000" cy="986672"/>
              <a:chOff x="0" y="-127840"/>
              <a:chExt cx="12192000" cy="986672"/>
            </a:xfrm>
            <a:grpFill/>
          </p:grpSpPr>
          <p:sp>
            <p:nvSpPr>
              <p:cNvPr id="5" name="Folyamatábra: Lyukkártya 4"/>
              <p:cNvSpPr/>
              <p:nvPr/>
            </p:nvSpPr>
            <p:spPr>
              <a:xfrm>
                <a:off x="0" y="-127840"/>
                <a:ext cx="12192000" cy="503040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Folyamatábra: Lyukkártya 6"/>
              <p:cNvSpPr/>
              <p:nvPr/>
            </p:nvSpPr>
            <p:spPr>
              <a:xfrm>
                <a:off x="0" y="641255"/>
                <a:ext cx="12192000" cy="217577"/>
              </a:xfrm>
              <a:prstGeom prst="flowChartPunchedCa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Folyamatábra: Lyukkártya 12"/>
            <p:cNvSpPr/>
            <p:nvPr/>
          </p:nvSpPr>
          <p:spPr>
            <a:xfrm flipH="1">
              <a:off x="0" y="6303825"/>
              <a:ext cx="12192000" cy="346362"/>
            </a:xfrm>
            <a:prstGeom prst="flowChartPunchedCar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6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0993296" y="-8248"/>
            <a:ext cx="1087865" cy="4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1" y="388374"/>
            <a:ext cx="806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 Narrow" panose="020B0606020202030204" pitchFamily="34" charset="0"/>
              </a:rPr>
              <a:t>Jövőbeli kihívások, amikkel a változó piacon szembe kell nézni</a:t>
            </a:r>
          </a:p>
        </p:txBody>
      </p:sp>
      <p:pic>
        <p:nvPicPr>
          <p:cNvPr id="17" name="Picture 2" descr="http://bencesbal.hu/images/szponzorok/heiman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29"/>
          <a:stretch/>
        </p:blipFill>
        <p:spPr bwMode="auto">
          <a:xfrm>
            <a:off x="10861962" y="661243"/>
            <a:ext cx="1302328" cy="2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399738" y="1053544"/>
            <a:ext cx="11392524" cy="830997"/>
          </a:xfrm>
          <a:prstGeom prst="rect">
            <a:avLst/>
          </a:prstGeom>
          <a:noFill/>
          <a:ln w="38100">
            <a:solidFill>
              <a:srgbClr val="AF11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Az előrelépéshez és a megfelelő stratégia kiépítéséhez szükséges a piaci lehetőségek és a kihívások megfelelő ismerete. </a:t>
            </a:r>
          </a:p>
        </p:txBody>
      </p:sp>
      <p:sp>
        <p:nvSpPr>
          <p:cNvPr id="3" name="Téglalap 2"/>
          <p:cNvSpPr/>
          <p:nvPr/>
        </p:nvSpPr>
        <p:spPr>
          <a:xfrm>
            <a:off x="4516583" y="2031597"/>
            <a:ext cx="2902527" cy="78006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691736" y="2031597"/>
            <a:ext cx="3094453" cy="78006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07606" y="2053002"/>
            <a:ext cx="3008480" cy="78006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200338" y="4259862"/>
            <a:ext cx="219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6815" y="4200802"/>
            <a:ext cx="300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Szekszárd-imázs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Saját márka erősítése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Prémium termékek 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8691736" y="4165753"/>
            <a:ext cx="3284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Külföldi értékesítés növelés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Kapcsolatok kihasználása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Termékportfólió optimalizálása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569047" y="4708480"/>
            <a:ext cx="3020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latin typeface="Arial Narrow" panose="020B0606020202030204" pitchFamily="34" charset="0"/>
              </a:rPr>
              <a:t>Új értékesítési csatornák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76201" y="2014099"/>
            <a:ext cx="287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Hagyományok és új piaci igények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4408698" y="2014099"/>
            <a:ext cx="318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Nemzetközi értékesítés és elismerés 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8648643" y="2210050"/>
            <a:ext cx="318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 Narrow" panose="020B0606020202030204" pitchFamily="34" charset="0"/>
              </a:rPr>
              <a:t>Piaci stabilitás</a:t>
            </a:r>
          </a:p>
        </p:txBody>
      </p:sp>
      <p:pic>
        <p:nvPicPr>
          <p:cNvPr id="4" name="Picture 2" descr="Képtalálat a következőre: „marketing png”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4" y="2980773"/>
            <a:ext cx="1682812" cy="12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latrixsf.com/img/icon-political-stability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45" y="2957539"/>
            <a:ext cx="1346571" cy="13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port-icon.png (512×512)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12" y="3070316"/>
            <a:ext cx="1081533" cy="10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/>
          <p:cNvSpPr/>
          <p:nvPr/>
        </p:nvSpPr>
        <p:spPr>
          <a:xfrm>
            <a:off x="584800" y="5703767"/>
            <a:ext cx="2733660" cy="579920"/>
          </a:xfrm>
          <a:prstGeom prst="rect">
            <a:avLst/>
          </a:prstGeom>
          <a:solidFill>
            <a:schemeClr val="tx1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4729170" y="5718876"/>
            <a:ext cx="2733660" cy="579920"/>
          </a:xfrm>
          <a:prstGeom prst="rect">
            <a:avLst/>
          </a:prstGeom>
          <a:solidFill>
            <a:schemeClr val="tx1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8872132" y="5703767"/>
            <a:ext cx="2733660" cy="579920"/>
          </a:xfrm>
          <a:prstGeom prst="rect">
            <a:avLst/>
          </a:prstGeom>
          <a:solidFill>
            <a:schemeClr val="tx1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445268" y="5762894"/>
            <a:ext cx="28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Marketing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4659404" y="5778003"/>
            <a:ext cx="28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Piaci stabilitás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8802366" y="5739062"/>
            <a:ext cx="287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Export növelése</a:t>
            </a: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9607-6AFC-4CCA-8E29-47E73C11AABF}" type="slidenum">
              <a:rPr lang="hu-HU" smtClean="0"/>
              <a:t>9</a:t>
            </a:fld>
            <a:endParaRPr lang="hu-HU"/>
          </a:p>
        </p:txBody>
      </p:sp>
      <p:sp>
        <p:nvSpPr>
          <p:cNvPr id="41" name="Dia számának helye 13"/>
          <p:cNvSpPr txBox="1">
            <a:spLocks/>
          </p:cNvSpPr>
          <p:nvPr/>
        </p:nvSpPr>
        <p:spPr>
          <a:xfrm>
            <a:off x="9379526" y="6543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39607-6AFC-4CCA-8E29-47E73C11AABF}" type="slidenum">
              <a:rPr lang="hu-H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9</a:t>
            </a:fld>
            <a:endParaRPr lang="hu-H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3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1060</Words>
  <Application>Microsoft Office PowerPoint</Application>
  <PresentationFormat>Szélesvásznú</PresentationFormat>
  <Paragraphs>327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Courier New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Várnai Enikő</dc:creator>
  <cp:lastModifiedBy>Andris</cp:lastModifiedBy>
  <cp:revision>87</cp:revision>
  <dcterms:created xsi:type="dcterms:W3CDTF">2016-12-02T10:37:35Z</dcterms:created>
  <dcterms:modified xsi:type="dcterms:W3CDTF">2017-07-29T21:58:20Z</dcterms:modified>
</cp:coreProperties>
</file>